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3" r:id="rId3"/>
    <p:sldId id="411" r:id="rId4"/>
    <p:sldId id="368" r:id="rId5"/>
    <p:sldId id="421" r:id="rId6"/>
    <p:sldId id="357" r:id="rId7"/>
    <p:sldId id="412" r:id="rId8"/>
    <p:sldId id="413" r:id="rId9"/>
    <p:sldId id="422" r:id="rId10"/>
    <p:sldId id="427" r:id="rId11"/>
    <p:sldId id="414" r:id="rId12"/>
    <p:sldId id="415" r:id="rId13"/>
    <p:sldId id="416" r:id="rId14"/>
    <p:sldId id="417" r:id="rId15"/>
    <p:sldId id="418" r:id="rId16"/>
    <p:sldId id="423" r:id="rId17"/>
    <p:sldId id="419" r:id="rId18"/>
    <p:sldId id="424" r:id="rId19"/>
    <p:sldId id="425" r:id="rId20"/>
    <p:sldId id="407" r:id="rId21"/>
    <p:sldId id="420" r:id="rId22"/>
    <p:sldId id="426" r:id="rId23"/>
  </p:sldIdLst>
  <p:sldSz cx="9144000" cy="6858000" type="screen4x3"/>
  <p:notesSz cx="6858000" cy="96869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996600"/>
    <a:srgbClr val="663300"/>
    <a:srgbClr val="FFFFCC"/>
    <a:srgbClr val="FFFF66"/>
    <a:srgbClr val="99CCFF"/>
    <a:srgbClr val="66CCFF"/>
    <a:srgbClr val="63AEF3"/>
    <a:srgbClr val="63E2F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78923" autoAdjust="0"/>
  </p:normalViewPr>
  <p:slideViewPr>
    <p:cSldViewPr>
      <p:cViewPr varScale="1">
        <p:scale>
          <a:sx n="55" d="100"/>
          <a:sy n="55" d="100"/>
        </p:scale>
        <p:origin x="-172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C0A20-9B63-4C03-A246-7CD5ECBD142A}" type="datetimeFigureOut">
              <a:rPr lang="de-DE" smtClean="0"/>
              <a:pPr/>
              <a:t>16.05.2013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00898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200898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9089D-1ED6-45F2-90E1-01B1FF6AB40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660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08446-1610-41CD-8450-9307C6E4B4DA}" type="datetimeFigureOut">
              <a:rPr lang="de-DE" smtClean="0"/>
              <a:pPr/>
              <a:t>16.05.2013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08063" y="727075"/>
            <a:ext cx="4841875" cy="363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00898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200898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1B24A-BBDE-4476-A5D8-F1811A4C8A0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190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7719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Foam</a:t>
            </a:r>
            <a:r>
              <a:rPr lang="en-US" baseline="0" dirty="0" smtClean="0"/>
              <a:t> core: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Complete sketches are used (photo-copies, if sketches are from sketchbook)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See categorized and classified sketches on a foam core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Easily transportable, but not good to rearrange able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Sticky notes and whiteboards: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Each picture und a </a:t>
            </a:r>
            <a:r>
              <a:rPr lang="en-US" baseline="0" dirty="0" err="1" smtClean="0"/>
              <a:t>stoybote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Categorized and classified by sticky note color and other annotations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Easy to rearrange, but badly transportable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If presenting sketches in public areas prepare a comment box or leave your contacts.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1541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r>
              <a:rPr lang="en-US" baseline="0" dirty="0" smtClean="0"/>
              <a:t> home bringer???</a:t>
            </a:r>
          </a:p>
          <a:p>
            <a:endParaRPr lang="en-US" baseline="0" dirty="0" smtClean="0"/>
          </a:p>
          <a:p>
            <a:r>
              <a:rPr lang="en-US" baseline="0" dirty="0" smtClean="0"/>
              <a:t>Video </a:t>
            </a:r>
            <a:r>
              <a:rPr lang="en-US" baseline="0" dirty="0" err="1" smtClean="0"/>
              <a:t>einbettung</a:t>
            </a:r>
            <a:r>
              <a:rPr lang="en-US" baseline="0" dirty="0" smtClean="0"/>
              <a:t> muss </a:t>
            </a:r>
            <a:r>
              <a:rPr lang="en-US" baseline="0" dirty="0" err="1" smtClean="0"/>
              <a:t>noch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gemacht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werden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weil</a:t>
            </a:r>
            <a:r>
              <a:rPr lang="en-US" baseline="0" dirty="0" smtClean="0"/>
              <a:t> der Media-Player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moment </a:t>
            </a:r>
            <a:r>
              <a:rPr lang="en-US" baseline="0" dirty="0" err="1" smtClean="0"/>
              <a:t>deaktiviert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. :D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039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Once</a:t>
            </a:r>
            <a:r>
              <a:rPr lang="de-DE" dirty="0" smtClean="0"/>
              <a:t> upon a time…</a:t>
            </a:r>
          </a:p>
          <a:p>
            <a:endParaRPr lang="de-DE" dirty="0" smtClean="0"/>
          </a:p>
          <a:p>
            <a:r>
              <a:rPr lang="de-DE" dirty="0" smtClean="0"/>
              <a:t>Stories</a:t>
            </a:r>
            <a:r>
              <a:rPr lang="de-DE" baseline="0" dirty="0" smtClean="0"/>
              <a:t> = </a:t>
            </a:r>
            <a:r>
              <a:rPr lang="de-DE" baseline="0" dirty="0" err="1" smtClean="0"/>
              <a:t>Mindplay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sketches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en-US" dirty="0" smtClean="0"/>
              <a:t>Triggering of pictures of human experience (imagination, childhood memories, common sense)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dirty="0" err="1" smtClean="0"/>
              <a:t>Why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stories</a:t>
            </a:r>
            <a:r>
              <a:rPr lang="de-DE" baseline="0" dirty="0" smtClean="0"/>
              <a:t> so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?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Memorable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Can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may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retold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674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Story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told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pictures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Most </a:t>
            </a:r>
            <a:r>
              <a:rPr lang="de-DE" dirty="0" err="1" smtClean="0"/>
              <a:t>famous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comics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Annotated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Imagination between the pictures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6745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121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Sketch is a key frame or state</a:t>
            </a:r>
          </a:p>
          <a:p>
            <a:r>
              <a:rPr lang="en-US" dirty="0" smtClean="0"/>
              <a:t>Space between these frames captures the transition</a:t>
            </a:r>
          </a:p>
          <a:p>
            <a:r>
              <a:rPr lang="en-US" dirty="0" smtClean="0"/>
              <a:t>Space has</a:t>
            </a:r>
            <a:r>
              <a:rPr lang="en-US" baseline="0" dirty="0" smtClean="0"/>
              <a:t> to be filled by imagination of viewer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Key challenge is to decide what sketches to include as key frames and the </a:t>
            </a:r>
            <a:r>
              <a:rPr lang="en-US" baseline="0" dirty="0" smtClean="0"/>
              <a:t>transitions</a:t>
            </a:r>
            <a:endParaRPr lang="en-US" baseline="0" dirty="0" smtClean="0"/>
          </a:p>
          <a:p>
            <a:r>
              <a:rPr lang="en-US" baseline="0" dirty="0" smtClean="0"/>
              <a:t>Annotate the storyboard to explain the users interaction that happened during the transitions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7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</a:t>
            </a:r>
            <a:r>
              <a:rPr lang="en-US" baseline="0" dirty="0" smtClean="0"/>
              <a:t> existing annotated state transition diagram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boxes are</a:t>
            </a:r>
            <a:r>
              <a:rPr lang="en-US" baseline="0" dirty="0" smtClean="0"/>
              <a:t> limiting the interaction shown in the storyboard to one particular scene -&gt; benefit</a:t>
            </a:r>
          </a:p>
          <a:p>
            <a:r>
              <a:rPr lang="en-US" baseline="0" dirty="0" smtClean="0"/>
              <a:t>More frames are of course always possible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possible to do narrative storyboards with photos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1B24A-BBDE-4476-A5D8-F1811A4C8A0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apezoid 16"/>
          <p:cNvSpPr/>
          <p:nvPr userDrawn="1"/>
        </p:nvSpPr>
        <p:spPr>
          <a:xfrm rot="5920026">
            <a:off x="8698267" y="4207975"/>
            <a:ext cx="1633885" cy="3681452"/>
          </a:xfrm>
          <a:prstGeom prst="trapezoid">
            <a:avLst>
              <a:gd name="adj" fmla="val 34867"/>
            </a:avLst>
          </a:prstGeom>
          <a:solidFill>
            <a:schemeClr val="accent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0"/>
            <a:ext cx="9144000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071802" y="2143115"/>
            <a:ext cx="5929354" cy="785819"/>
          </a:xfrm>
        </p:spPr>
        <p:txBody>
          <a:bodyPr/>
          <a:lstStyle>
            <a:lvl1pPr>
              <a:defRPr sz="3600" b="0" baseline="0">
                <a:solidFill>
                  <a:schemeClr val="tx2"/>
                </a:solidFill>
              </a:defRPr>
            </a:lvl1pPr>
          </a:lstStyle>
          <a:p>
            <a:r>
              <a:rPr lang="en-US" noProof="0" smtClean="0"/>
              <a:t>designroom</a:t>
            </a:r>
            <a:endParaRPr lang="en-US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19. April 2010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36296" y="6669360"/>
            <a:ext cx="1450504" cy="117226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rapezoid 9"/>
          <p:cNvSpPr/>
          <p:nvPr userDrawn="1"/>
        </p:nvSpPr>
        <p:spPr>
          <a:xfrm rot="4934421">
            <a:off x="-551416" y="941759"/>
            <a:ext cx="2443665" cy="3760032"/>
          </a:xfrm>
          <a:prstGeom prst="trapezoid">
            <a:avLst>
              <a:gd name="adj" fmla="val 34867"/>
            </a:avLst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rapezoid 11"/>
          <p:cNvSpPr/>
          <p:nvPr userDrawn="1"/>
        </p:nvSpPr>
        <p:spPr>
          <a:xfrm rot="4229614">
            <a:off x="153967" y="1838850"/>
            <a:ext cx="1426553" cy="3760032"/>
          </a:xfrm>
          <a:prstGeom prst="trapezoid">
            <a:avLst>
              <a:gd name="adj" fmla="val 34867"/>
            </a:avLst>
          </a:prstGeom>
          <a:solidFill>
            <a:schemeClr val="accent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rapezoid 12"/>
          <p:cNvSpPr/>
          <p:nvPr userDrawn="1"/>
        </p:nvSpPr>
        <p:spPr>
          <a:xfrm rot="6703850">
            <a:off x="613474" y="-668431"/>
            <a:ext cx="648540" cy="3760032"/>
          </a:xfrm>
          <a:prstGeom prst="trapezoid">
            <a:avLst>
              <a:gd name="adj" fmla="val 342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rapezoid 13"/>
          <p:cNvSpPr/>
          <p:nvPr userDrawn="1"/>
        </p:nvSpPr>
        <p:spPr>
          <a:xfrm rot="4934421">
            <a:off x="-392115" y="1022723"/>
            <a:ext cx="2443665" cy="3760032"/>
          </a:xfrm>
          <a:prstGeom prst="trapezoid">
            <a:avLst>
              <a:gd name="adj" fmla="val 34867"/>
            </a:avLst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rapezoid 14"/>
          <p:cNvSpPr/>
          <p:nvPr userDrawn="1"/>
        </p:nvSpPr>
        <p:spPr>
          <a:xfrm rot="15502108">
            <a:off x="6723053" y="-1835941"/>
            <a:ext cx="1770121" cy="3501228"/>
          </a:xfrm>
          <a:prstGeom prst="trapezoid">
            <a:avLst>
              <a:gd name="adj" fmla="val 34867"/>
            </a:avLst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071802" y="2928934"/>
            <a:ext cx="5929354" cy="428628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B431-147D-4796-B35D-6F734C9C220C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3B434-1AD1-45A6-8B70-A1A8A62DF507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-80987"/>
            <a:ext cx="9144000" cy="571504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de-DE" dirty="0" smtClean="0"/>
              <a:t>The </a:t>
            </a:r>
            <a:r>
              <a:rPr lang="de-DE" dirty="0" err="1" smtClean="0"/>
              <a:t>process</a:t>
            </a:r>
            <a:r>
              <a:rPr lang="de-DE" dirty="0" smtClean="0"/>
              <a:t> of </a:t>
            </a:r>
            <a:r>
              <a:rPr lang="de-DE" dirty="0" err="1" smtClean="0"/>
              <a:t>interaction</a:t>
            </a:r>
            <a:r>
              <a:rPr lang="de-DE" dirty="0" smtClean="0"/>
              <a:t> design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714356"/>
            <a:ext cx="8715436" cy="5715040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51319" y="290000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3D9F1-CB62-4E55-8F0B-B44A44EE417C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rapezoid 6"/>
          <p:cNvSpPr/>
          <p:nvPr userDrawn="1"/>
        </p:nvSpPr>
        <p:spPr>
          <a:xfrm rot="5920026">
            <a:off x="8698267" y="4207975"/>
            <a:ext cx="1633885" cy="3681452"/>
          </a:xfrm>
          <a:prstGeom prst="trapezoid">
            <a:avLst>
              <a:gd name="adj" fmla="val 34867"/>
            </a:avLst>
          </a:prstGeom>
          <a:solidFill>
            <a:schemeClr val="accent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rapezoid 8"/>
          <p:cNvSpPr/>
          <p:nvPr userDrawn="1"/>
        </p:nvSpPr>
        <p:spPr>
          <a:xfrm rot="3849955">
            <a:off x="-1699168" y="4234361"/>
            <a:ext cx="1426553" cy="3760032"/>
          </a:xfrm>
          <a:prstGeom prst="trapezoid">
            <a:avLst>
              <a:gd name="adj" fmla="val 34867"/>
            </a:avLst>
          </a:prstGeom>
          <a:solidFill>
            <a:schemeClr val="accent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rapezoid 10"/>
          <p:cNvSpPr/>
          <p:nvPr userDrawn="1"/>
        </p:nvSpPr>
        <p:spPr>
          <a:xfrm rot="3566293">
            <a:off x="-2310431" y="4637128"/>
            <a:ext cx="2443665" cy="3760032"/>
          </a:xfrm>
          <a:prstGeom prst="trapezoid">
            <a:avLst>
              <a:gd name="adj" fmla="val 34867"/>
            </a:avLst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rapezoid 11"/>
          <p:cNvSpPr/>
          <p:nvPr userDrawn="1"/>
        </p:nvSpPr>
        <p:spPr>
          <a:xfrm rot="15502108">
            <a:off x="6723053" y="-1835941"/>
            <a:ext cx="1770121" cy="3501228"/>
          </a:xfrm>
          <a:prstGeom prst="trapezoid">
            <a:avLst>
              <a:gd name="adj" fmla="val 34867"/>
            </a:avLst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rapezoid 12"/>
          <p:cNvSpPr/>
          <p:nvPr userDrawn="1"/>
        </p:nvSpPr>
        <p:spPr>
          <a:xfrm rot="5210996">
            <a:off x="188423" y="-1696336"/>
            <a:ext cx="648540" cy="3760032"/>
          </a:xfrm>
          <a:prstGeom prst="trapezoid">
            <a:avLst>
              <a:gd name="adj" fmla="val 342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70E0-D462-41B7-AA56-1FED9C1F5878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525F-C941-4ED1-B98D-46EBB198749E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0677-2FDD-4FC1-B0DD-4C0FB3BFCD3E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B934F-2BC2-46C7-BBCD-2E2B66162C92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D280-6237-4F21-BE70-5C3350B27BCB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95CE-EC22-4751-9404-705F3E626DD2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6572272"/>
            <a:ext cx="9144000" cy="2857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-71462"/>
            <a:ext cx="91440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smtClean="0"/>
              <a:t>Titel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4282" y="857232"/>
            <a:ext cx="8715436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US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643710"/>
            <a:ext cx="2133600" cy="142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A2D32-8CBF-45E6-B555-533BA884156D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643710"/>
            <a:ext cx="2133600" cy="142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7gxq0lRHQk" TargetMode="External"/><Relationship Id="rId2" Type="http://schemas.openxmlformats.org/officeDocument/2006/relationships/hyperlink" Target="http://filmic-light.blogspot.de/2010/06/complete-1937-38-hank-porter-comic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14612" y="2071678"/>
            <a:ext cx="6572264" cy="785819"/>
          </a:xfrm>
        </p:spPr>
        <p:txBody>
          <a:bodyPr/>
          <a:lstStyle/>
          <a:p>
            <a:r>
              <a:rPr lang="en-US" b="1" dirty="0" smtClean="0"/>
              <a:t>Visual Storytelling</a:t>
            </a:r>
            <a:endParaRPr lang="en-US" b="1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C8CBE-DCF6-48F1-8EE7-886B636351B7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2383451" y="6597352"/>
            <a:ext cx="4521114" cy="16966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Stephanie Marx• HCI Group • University of Konstanz</a:t>
            </a:r>
            <a:endParaRPr lang="de-D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>
          <a:xfrm>
            <a:off x="2453940" y="2786058"/>
            <a:ext cx="5286412" cy="357190"/>
          </a:xfrm>
        </p:spPr>
        <p:txBody>
          <a:bodyPr>
            <a:noAutofit/>
          </a:bodyPr>
          <a:lstStyle/>
          <a:p>
            <a:pPr algn="r"/>
            <a:r>
              <a:rPr lang="en-US" sz="1600" dirty="0" smtClean="0"/>
              <a:t>Seminar: Sketching User Experience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9512" y="5546960"/>
            <a:ext cx="6552728" cy="4012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 err="1" smtClean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Gershon</a:t>
            </a:r>
            <a:r>
              <a:rPr lang="de-DE" sz="14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&amp; Page, 2001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23528" y="4988625"/>
            <a:ext cx="7200800" cy="785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+mn-lt"/>
              </a:rPr>
              <a:t>“A good </a:t>
            </a:r>
            <a:r>
              <a:rPr lang="en-US" sz="2000" b="1" dirty="0">
                <a:latin typeface="+mn-lt"/>
              </a:rPr>
              <a:t>s</a:t>
            </a:r>
            <a:r>
              <a:rPr lang="en-US" sz="2000" b="1" dirty="0" smtClean="0">
                <a:latin typeface="+mn-lt"/>
              </a:rPr>
              <a:t>tory is worth a thousand pictures.”</a:t>
            </a:r>
            <a:endParaRPr lang="en-US" sz="2000" b="1" dirty="0">
              <a:ln>
                <a:solidFill>
                  <a:schemeClr val="tx1"/>
                </a:solidFill>
              </a:ln>
              <a:noFill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Storyboards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/>
        </p:nvSpPr>
        <p:spPr>
          <a:xfrm>
            <a:off x="683568" y="908720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663536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Representation of connected states, each branch following a storyline</a:t>
            </a: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These states are containing sketches of the user interface, a abstraction or the sketch of a situation</a:t>
            </a: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Each state captures a single moment in time</a:t>
            </a: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A complete sequence shows how the user experience unfold over time</a:t>
            </a: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All sketches are simultaneously visible distributed in space at the same time (space multiplexed)</a:t>
            </a: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1000" dirty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Chosen sketching method needs to incorporate actions, interactions and changes of the user experience across time</a:t>
            </a:r>
          </a:p>
        </p:txBody>
      </p:sp>
      <p:sp>
        <p:nvSpPr>
          <p:cNvPr id="10" name="Rechteck 9"/>
          <p:cNvSpPr/>
          <p:nvPr/>
        </p:nvSpPr>
        <p:spPr>
          <a:xfrm>
            <a:off x="8521714" y="6237312"/>
            <a:ext cx="62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[1,2]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86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The </a:t>
            </a:r>
            <a:r>
              <a:rPr lang="de-DE" dirty="0" err="1" smtClean="0">
                <a:latin typeface="Calibri" charset="0"/>
              </a:rPr>
              <a:t>Sequential</a:t>
            </a:r>
            <a:r>
              <a:rPr lang="de-DE" dirty="0" smtClean="0">
                <a:latin typeface="Calibri" charset="0"/>
              </a:rPr>
              <a:t> Storyboard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feld 8"/>
          <p:cNvSpPr txBox="1"/>
          <p:nvPr/>
        </p:nvSpPr>
        <p:spPr>
          <a:xfrm>
            <a:off x="835968" y="1061120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735311" y="641926"/>
            <a:ext cx="1388415" cy="2535158"/>
          </a:xfrm>
          <a:prstGeom prst="roundRect">
            <a:avLst>
              <a:gd name="adj" fmla="val 941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bgerundetes Rechteck 4"/>
          <p:cNvSpPr/>
          <p:nvPr/>
        </p:nvSpPr>
        <p:spPr>
          <a:xfrm>
            <a:off x="1239182" y="2847223"/>
            <a:ext cx="380673" cy="18690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bgerundetes Rechteck 12"/>
          <p:cNvSpPr/>
          <p:nvPr/>
        </p:nvSpPr>
        <p:spPr>
          <a:xfrm>
            <a:off x="3910000" y="649359"/>
            <a:ext cx="1388415" cy="2535158"/>
          </a:xfrm>
          <a:prstGeom prst="roundRect">
            <a:avLst>
              <a:gd name="adj" fmla="val 941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bgerundetes Rechteck 14"/>
          <p:cNvSpPr/>
          <p:nvPr/>
        </p:nvSpPr>
        <p:spPr>
          <a:xfrm>
            <a:off x="4413871" y="2854656"/>
            <a:ext cx="380673" cy="18690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bgerundetes Rechteck 16"/>
          <p:cNvSpPr/>
          <p:nvPr/>
        </p:nvSpPr>
        <p:spPr>
          <a:xfrm>
            <a:off x="7188941" y="636477"/>
            <a:ext cx="1388609" cy="2535158"/>
          </a:xfrm>
          <a:prstGeom prst="roundRect">
            <a:avLst>
              <a:gd name="adj" fmla="val 941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bgerundetes Rechteck 18"/>
          <p:cNvSpPr/>
          <p:nvPr/>
        </p:nvSpPr>
        <p:spPr>
          <a:xfrm>
            <a:off x="7692882" y="2840916"/>
            <a:ext cx="380726" cy="18690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bgerundetes Rechteck 20"/>
          <p:cNvSpPr/>
          <p:nvPr/>
        </p:nvSpPr>
        <p:spPr>
          <a:xfrm>
            <a:off x="2333610" y="3495969"/>
            <a:ext cx="1388415" cy="2534166"/>
          </a:xfrm>
          <a:prstGeom prst="roundRect">
            <a:avLst>
              <a:gd name="adj" fmla="val 941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bgerundetes Rechteck 21"/>
          <p:cNvSpPr/>
          <p:nvPr/>
        </p:nvSpPr>
        <p:spPr>
          <a:xfrm>
            <a:off x="2837481" y="5699546"/>
            <a:ext cx="380673" cy="18683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bgerundetes Rechteck 27"/>
          <p:cNvSpPr/>
          <p:nvPr/>
        </p:nvSpPr>
        <p:spPr>
          <a:xfrm>
            <a:off x="5555351" y="3509138"/>
            <a:ext cx="1388609" cy="2535158"/>
          </a:xfrm>
          <a:prstGeom prst="roundRect">
            <a:avLst>
              <a:gd name="adj" fmla="val 941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bgerundetes Rechteck 28"/>
          <p:cNvSpPr/>
          <p:nvPr/>
        </p:nvSpPr>
        <p:spPr>
          <a:xfrm>
            <a:off x="6059292" y="5713577"/>
            <a:ext cx="380726" cy="18690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F:\Uni\Master\Sketching User Experience\Screenshot_2013-05-12-19-06-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52" y="3601002"/>
            <a:ext cx="1166530" cy="1944216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Uni\Master\Sketching User Experience\Screenshot_2013-05-12-18-52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57" y="3601002"/>
            <a:ext cx="1170395" cy="1950657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Uni\Master\Sketching User Experience\Screenshot_2013-05-12-18-47-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8" y="747951"/>
            <a:ext cx="1170394" cy="1950657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Uni\Master\Sketching User Experience\Screenshot_2013-05-12-18-51-1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48" y="741510"/>
            <a:ext cx="1170394" cy="1950657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Uni\Master\Sketching User Experience\Screenshot_2013-05-12-18-48-5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06" y="773938"/>
            <a:ext cx="1154802" cy="192467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251520" y="5805264"/>
            <a:ext cx="729106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endParaRPr lang="de-DE" sz="3600" b="1" dirty="0">
              <a:solidFill>
                <a:schemeClr val="accent5"/>
              </a:solidFill>
            </a:endParaRPr>
          </a:p>
        </p:txBody>
      </p:sp>
      <p:sp>
        <p:nvSpPr>
          <p:cNvPr id="16" name="Pfeil nach rechts 15"/>
          <p:cNvSpPr/>
          <p:nvPr/>
        </p:nvSpPr>
        <p:spPr>
          <a:xfrm>
            <a:off x="2213163" y="1369574"/>
            <a:ext cx="1629308" cy="34726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feil nach rechts 37"/>
          <p:cNvSpPr/>
          <p:nvPr/>
        </p:nvSpPr>
        <p:spPr>
          <a:xfrm>
            <a:off x="5435001" y="1389009"/>
            <a:ext cx="1629308" cy="34726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feil nach rechts 47"/>
          <p:cNvSpPr/>
          <p:nvPr/>
        </p:nvSpPr>
        <p:spPr>
          <a:xfrm>
            <a:off x="614864" y="4077072"/>
            <a:ext cx="1629308" cy="34726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feil nach rechts 48"/>
          <p:cNvSpPr/>
          <p:nvPr/>
        </p:nvSpPr>
        <p:spPr>
          <a:xfrm>
            <a:off x="3842471" y="4098676"/>
            <a:ext cx="1629308" cy="34726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" descr="F:\Uni\Master\UE - Design\pointer-finger-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00" y="980964"/>
            <a:ext cx="411287" cy="5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F:\Uni\Master\UE - Design\pointer-finger-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601" y="2247080"/>
            <a:ext cx="411287" cy="5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F:\Uni\Master\UE - Design\pointer-finger-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37" y="4285491"/>
            <a:ext cx="411287" cy="5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feld 39"/>
          <p:cNvSpPr txBox="1"/>
          <p:nvPr/>
        </p:nvSpPr>
        <p:spPr>
          <a:xfrm>
            <a:off x="2288890" y="1667431"/>
            <a:ext cx="1477853" cy="11574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Select the application “browser”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5510997" y="1689818"/>
            <a:ext cx="1477853" cy="11574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Select the address field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479617" y="4459750"/>
            <a:ext cx="1764555" cy="11574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/>
                </a:solidFill>
                <a:ea typeface="+mj-ea"/>
                <a:cs typeface="+mj-cs"/>
              </a:rPr>
              <a:t>Type in “wikipedia.org” and press </a:t>
            </a:r>
            <a:r>
              <a:rPr lang="en-US" dirty="0" smtClean="0">
                <a:solidFill>
                  <a:schemeClr val="accent5"/>
                </a:solidFill>
                <a:ea typeface="+mj-ea"/>
                <a:cs typeface="+mj-cs"/>
              </a:rPr>
              <a:t>Go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3842471" y="4467991"/>
            <a:ext cx="1764555" cy="11574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/>
                </a:solidFill>
                <a:ea typeface="+mj-ea"/>
                <a:cs typeface="+mj-cs"/>
              </a:rPr>
              <a:t>Type in “</a:t>
            </a:r>
            <a:r>
              <a:rPr lang="en-US" dirty="0" err="1" smtClean="0">
                <a:solidFill>
                  <a:schemeClr val="accent5"/>
                </a:solidFill>
                <a:ea typeface="+mj-ea"/>
                <a:cs typeface="+mj-cs"/>
              </a:rPr>
              <a:t>Blaufußtölpel</a:t>
            </a:r>
            <a:r>
              <a:rPr lang="en-US" dirty="0" smtClean="0">
                <a:solidFill>
                  <a:schemeClr val="accent5"/>
                </a:solidFill>
                <a:ea typeface="+mj-ea"/>
                <a:cs typeface="+mj-cs"/>
              </a:rPr>
              <a:t>” and </a:t>
            </a:r>
            <a:r>
              <a:rPr lang="en-US" dirty="0" smtClean="0">
                <a:solidFill>
                  <a:schemeClr val="accent5"/>
                </a:solidFill>
                <a:ea typeface="+mj-ea"/>
                <a:cs typeface="+mj-cs"/>
              </a:rPr>
              <a:t>press Go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549603" y="3082779"/>
            <a:ext cx="1764555" cy="4500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ea typeface="+mj-ea"/>
                <a:cs typeface="+mj-cs"/>
              </a:rPr>
              <a:t>Home screen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3766743" y="3082779"/>
            <a:ext cx="1764555" cy="532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ea typeface="+mj-ea"/>
                <a:cs typeface="+mj-cs"/>
              </a:rPr>
              <a:t>Start page of the browser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7042165" y="3082779"/>
            <a:ext cx="1764555" cy="532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noProof="0" dirty="0" smtClean="0">
                <a:solidFill>
                  <a:schemeClr val="bg1"/>
                </a:solidFill>
                <a:ea typeface="+mj-ea"/>
                <a:cs typeface="+mj-cs"/>
              </a:rPr>
              <a:t>Preview of the address field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0" name="Picture 3" descr="F:\Uni\Master\UE - Design\pointer-finger-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98" y="2602840"/>
            <a:ext cx="411287" cy="5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feld 62"/>
          <p:cNvSpPr txBox="1"/>
          <p:nvPr/>
        </p:nvSpPr>
        <p:spPr>
          <a:xfrm>
            <a:off x="2165785" y="5915239"/>
            <a:ext cx="1764555" cy="532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noProof="0" dirty="0" smtClean="0">
                <a:solidFill>
                  <a:schemeClr val="bg1"/>
                </a:solidFill>
                <a:ea typeface="+mj-ea"/>
                <a:cs typeface="+mj-cs"/>
              </a:rPr>
              <a:t>Wikipedia.org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Main page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5382597" y="5942694"/>
            <a:ext cx="1764555" cy="532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ea typeface="+mj-ea"/>
                <a:cs typeface="+mj-cs"/>
              </a:rPr>
              <a:t>Page of the searched term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[2]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69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bgerundetes Rechteck 66"/>
          <p:cNvSpPr/>
          <p:nvPr/>
        </p:nvSpPr>
        <p:spPr>
          <a:xfrm>
            <a:off x="6721643" y="1390757"/>
            <a:ext cx="1617003" cy="165618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Browser</a:t>
            </a:r>
          </a:p>
          <a:p>
            <a:pPr algn="ctr"/>
            <a:r>
              <a:rPr lang="en-US" sz="2400" dirty="0" smtClean="0"/>
              <a:t>Address</a:t>
            </a:r>
          </a:p>
          <a:p>
            <a:pPr algn="ctr"/>
            <a:r>
              <a:rPr lang="en-US" sz="2400" dirty="0" smtClean="0"/>
              <a:t>field</a:t>
            </a:r>
            <a:endParaRPr lang="en-US" sz="2400" dirty="0"/>
          </a:p>
        </p:txBody>
      </p:sp>
      <p:sp>
        <p:nvSpPr>
          <p:cNvPr id="59" name="Abgerundetes Rechteck 58"/>
          <p:cNvSpPr/>
          <p:nvPr/>
        </p:nvSpPr>
        <p:spPr>
          <a:xfrm>
            <a:off x="3903454" y="1279754"/>
            <a:ext cx="1617003" cy="165618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Browser</a:t>
            </a:r>
          </a:p>
          <a:p>
            <a:pPr algn="ctr"/>
            <a:r>
              <a:rPr lang="en-US" sz="2400" dirty="0" smtClean="0"/>
              <a:t>Start screen</a:t>
            </a:r>
            <a:endParaRPr lang="en-US" sz="2400" dirty="0"/>
          </a:p>
        </p:txBody>
      </p:sp>
      <p:pic>
        <p:nvPicPr>
          <p:cNvPr id="1033" name="Picture 9" descr="F:\Uni\Master\Sketching User Experience\Screenshot_2013-05-12-18-48-5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86" y="4003359"/>
            <a:ext cx="1154802" cy="192467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Uni\Master\Sketching User Experience\Screenshot_2013-05-12-18-47-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1" y="4003359"/>
            <a:ext cx="1170394" cy="1950657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feil nach rechts 15"/>
          <p:cNvSpPr/>
          <p:nvPr/>
        </p:nvSpPr>
        <p:spPr>
          <a:xfrm>
            <a:off x="1860288" y="4147083"/>
            <a:ext cx="2319678" cy="17782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The </a:t>
            </a:r>
            <a:r>
              <a:rPr lang="de-DE" dirty="0" smtClean="0">
                <a:latin typeface="Calibri" charset="0"/>
              </a:rPr>
              <a:t>State Transition </a:t>
            </a:r>
            <a:r>
              <a:rPr lang="de-DE" dirty="0" err="1" smtClean="0">
                <a:latin typeface="Calibri" charset="0"/>
              </a:rPr>
              <a:t>Diagram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8" descr="F:\Uni\Master\Sketching User Experience\Screenshot_2013-05-12-18-51-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13" y="4060861"/>
            <a:ext cx="1170394" cy="1950657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251520" y="5805264"/>
            <a:ext cx="729106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endParaRPr lang="de-DE" sz="3600" b="1" dirty="0">
              <a:solidFill>
                <a:schemeClr val="accent5"/>
              </a:solidFill>
            </a:endParaRPr>
          </a:p>
        </p:txBody>
      </p:sp>
      <p:sp>
        <p:nvSpPr>
          <p:cNvPr id="38" name="Pfeil nach rechts 37"/>
          <p:cNvSpPr/>
          <p:nvPr/>
        </p:nvSpPr>
        <p:spPr>
          <a:xfrm>
            <a:off x="5120870" y="4307083"/>
            <a:ext cx="1800200" cy="145821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feld 39"/>
          <p:cNvSpPr txBox="1"/>
          <p:nvPr/>
        </p:nvSpPr>
        <p:spPr>
          <a:xfrm>
            <a:off x="1859949" y="4585597"/>
            <a:ext cx="2043505" cy="9011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Select the app-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lication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 “browser”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4977026" y="4457487"/>
            <a:ext cx="1956892" cy="11574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Select the address field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67545" y="3300676"/>
            <a:ext cx="7632848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§"/>
              <a:tabLst/>
            </a:pPr>
            <a:r>
              <a:rPr lang="en-US" sz="2400" noProof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Visual Interface State Transition Diagram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67545" y="642918"/>
            <a:ext cx="7632848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§"/>
              <a:tabLst/>
            </a:pPr>
            <a:r>
              <a:rPr lang="en-US" sz="2400" noProof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Abstract State Transition Diagram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467545" y="1543366"/>
            <a:ext cx="1735187" cy="114874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Home</a:t>
            </a:r>
            <a:endParaRPr lang="en-US" sz="2400" dirty="0"/>
          </a:p>
        </p:txBody>
      </p:sp>
      <p:sp>
        <p:nvSpPr>
          <p:cNvPr id="54" name="Pfeil nach rechts 53"/>
          <p:cNvSpPr/>
          <p:nvPr/>
        </p:nvSpPr>
        <p:spPr>
          <a:xfrm>
            <a:off x="2036678" y="1218740"/>
            <a:ext cx="2319678" cy="17782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feld 54"/>
          <p:cNvSpPr txBox="1"/>
          <p:nvPr/>
        </p:nvSpPr>
        <p:spPr>
          <a:xfrm>
            <a:off x="2036678" y="1640147"/>
            <a:ext cx="2043505" cy="9011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Select the app-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lication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 “browser”</a:t>
            </a:r>
          </a:p>
        </p:txBody>
      </p:sp>
      <p:sp>
        <p:nvSpPr>
          <p:cNvPr id="65" name="Pfeil nach rechts 64"/>
          <p:cNvSpPr/>
          <p:nvPr/>
        </p:nvSpPr>
        <p:spPr>
          <a:xfrm>
            <a:off x="5256678" y="1361633"/>
            <a:ext cx="1757315" cy="145821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feld 65"/>
          <p:cNvSpPr txBox="1"/>
          <p:nvPr/>
        </p:nvSpPr>
        <p:spPr>
          <a:xfrm>
            <a:off x="5184851" y="1512037"/>
            <a:ext cx="1628990" cy="11574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Select the address field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064708" y="4528094"/>
            <a:ext cx="400209" cy="9011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/>
                </a:solidFill>
                <a:ea typeface="+mj-ea"/>
                <a:cs typeface="+mj-cs"/>
              </a:rPr>
              <a:t>…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338646" y="1667143"/>
            <a:ext cx="400209" cy="9011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/>
                </a:solidFill>
                <a:ea typeface="+mj-ea"/>
                <a:cs typeface="+mj-cs"/>
              </a:rPr>
              <a:t>…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[2]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18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bgerundetes Rechteck 66"/>
          <p:cNvSpPr/>
          <p:nvPr/>
        </p:nvSpPr>
        <p:spPr>
          <a:xfrm>
            <a:off x="7044335" y="1529144"/>
            <a:ext cx="1617003" cy="165618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Browser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See 3</a:t>
            </a:r>
            <a:endParaRPr lang="en-US" sz="2400" dirty="0"/>
          </a:p>
        </p:txBody>
      </p:sp>
      <p:sp>
        <p:nvSpPr>
          <p:cNvPr id="59" name="Abgerundetes Rechteck 58"/>
          <p:cNvSpPr/>
          <p:nvPr/>
        </p:nvSpPr>
        <p:spPr>
          <a:xfrm>
            <a:off x="3972287" y="1529144"/>
            <a:ext cx="1617003" cy="165618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Browser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See 2</a:t>
            </a:r>
            <a:endParaRPr lang="en-US" sz="2400" dirty="0"/>
          </a:p>
        </p:txBody>
      </p:sp>
      <p:pic>
        <p:nvPicPr>
          <p:cNvPr id="1033" name="Picture 9" descr="F:\Uni\Master\Sketching User Experience\Screenshot_2013-05-12-18-48-5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21" y="3759657"/>
            <a:ext cx="1154802" cy="192467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Uni\Master\Sketching User Experience\Screenshot_2013-05-12-18-47-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8" y="3707683"/>
            <a:ext cx="1170394" cy="1950657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The </a:t>
            </a:r>
            <a:r>
              <a:rPr lang="de-DE" dirty="0" smtClean="0">
                <a:latin typeface="Calibri" charset="0"/>
              </a:rPr>
              <a:t>State Transition </a:t>
            </a:r>
            <a:r>
              <a:rPr lang="de-DE" dirty="0" err="1" smtClean="0">
                <a:latin typeface="Calibri" charset="0"/>
              </a:rPr>
              <a:t>Diagram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8" descr="F:\Uni\Master\Sketching User Experience\Screenshot_2013-05-12-18-51-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27" y="3733670"/>
            <a:ext cx="1170394" cy="1950657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251520" y="5805264"/>
            <a:ext cx="729106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endParaRPr lang="de-DE" sz="3600" b="1" dirty="0">
              <a:solidFill>
                <a:schemeClr val="accent5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67545" y="642918"/>
            <a:ext cx="7632848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§"/>
              <a:tabLst/>
            </a:pPr>
            <a:r>
              <a:rPr lang="en-US" sz="2400" noProof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Indexed State transition Diagram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470400" y="1792756"/>
            <a:ext cx="1735187" cy="114874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Home</a:t>
            </a:r>
          </a:p>
          <a:p>
            <a:pPr algn="ctr"/>
            <a:r>
              <a:rPr lang="en-US" sz="2400" dirty="0" smtClean="0"/>
              <a:t>See 1</a:t>
            </a:r>
            <a:endParaRPr lang="en-US" sz="2400" dirty="0"/>
          </a:p>
        </p:txBody>
      </p:sp>
      <p:sp>
        <p:nvSpPr>
          <p:cNvPr id="54" name="Pfeil nach rechts 53"/>
          <p:cNvSpPr/>
          <p:nvPr/>
        </p:nvSpPr>
        <p:spPr>
          <a:xfrm>
            <a:off x="2039533" y="1468130"/>
            <a:ext cx="2319678" cy="17782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feld 54"/>
          <p:cNvSpPr txBox="1"/>
          <p:nvPr/>
        </p:nvSpPr>
        <p:spPr>
          <a:xfrm>
            <a:off x="2039533" y="1889537"/>
            <a:ext cx="2043505" cy="9011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Select the app-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lication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 “browser”</a:t>
            </a:r>
          </a:p>
        </p:txBody>
      </p:sp>
      <p:sp>
        <p:nvSpPr>
          <p:cNvPr id="65" name="Pfeil nach rechts 64"/>
          <p:cNvSpPr/>
          <p:nvPr/>
        </p:nvSpPr>
        <p:spPr>
          <a:xfrm>
            <a:off x="5351926" y="1638019"/>
            <a:ext cx="2160240" cy="145821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feld 65"/>
          <p:cNvSpPr txBox="1"/>
          <p:nvPr/>
        </p:nvSpPr>
        <p:spPr>
          <a:xfrm>
            <a:off x="5294935" y="1778533"/>
            <a:ext cx="1956892" cy="11574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Select the address field</a:t>
            </a:r>
          </a:p>
        </p:txBody>
      </p:sp>
      <p:pic>
        <p:nvPicPr>
          <p:cNvPr id="2050" name="Picture 2" descr="F:\Uni\Master\Sketching User Experience\Screenshot_2013-05-12-18-43-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88" y="3698480"/>
            <a:ext cx="1175916" cy="195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436758" y="3635674"/>
            <a:ext cx="521583" cy="55540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27973" y="3635675"/>
            <a:ext cx="521583" cy="55540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727389" y="3635673"/>
            <a:ext cx="521583" cy="55540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03600" y="5658340"/>
            <a:ext cx="3576583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</a:pPr>
            <a:r>
              <a:rPr lang="en-US" sz="2400" i="1" noProof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Possible </a:t>
            </a:r>
            <a:r>
              <a:rPr lang="en-US" sz="2400" i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h</a:t>
            </a:r>
            <a:r>
              <a:rPr lang="en-US" sz="2400" i="1" noProof="0" dirty="0" err="1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ome</a:t>
            </a:r>
            <a:r>
              <a:rPr lang="en-US" sz="2400" i="1" noProof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 screens</a:t>
            </a:r>
            <a:endParaRPr kumimoji="0" lang="en-US" sz="2400" i="1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732376" y="5658340"/>
            <a:ext cx="1681040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</a:pPr>
            <a:r>
              <a:rPr lang="en-US" sz="2400" i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Start page</a:t>
            </a:r>
            <a:endParaRPr kumimoji="0" lang="en-US" sz="2400" i="1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787972" y="5684327"/>
            <a:ext cx="2188165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</a:pPr>
            <a:r>
              <a:rPr lang="en-US" sz="2400" i="1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Address field</a:t>
            </a:r>
            <a:endParaRPr kumimoji="0" lang="en-US" sz="2400" i="1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[2]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04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The </a:t>
            </a:r>
            <a:r>
              <a:rPr lang="de-DE" dirty="0" err="1" smtClean="0">
                <a:latin typeface="Calibri" charset="0"/>
              </a:rPr>
              <a:t>Branching</a:t>
            </a:r>
            <a:r>
              <a:rPr lang="de-DE" dirty="0" smtClean="0">
                <a:latin typeface="Calibri" charset="0"/>
              </a:rPr>
              <a:t> Storyboard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8" descr="F:\Uni\Master\Sketching User Experience\Screenshot_2013-05-12-18-51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16" y="3429910"/>
            <a:ext cx="817568" cy="1362614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feld 44"/>
          <p:cNvSpPr txBox="1"/>
          <p:nvPr/>
        </p:nvSpPr>
        <p:spPr>
          <a:xfrm>
            <a:off x="467545" y="642918"/>
            <a:ext cx="7632848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§"/>
              <a:tabLst/>
            </a:pPr>
            <a:r>
              <a:rPr lang="en-US" sz="2400" noProof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Mixture of abstract, visual interface and indexed state </a:t>
            </a:r>
            <a:r>
              <a:rPr lang="en-US" sz="2400" noProof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transition diagram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392996" y="1218982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33" name="Ellipse 32"/>
          <p:cNvSpPr/>
          <p:nvPr/>
        </p:nvSpPr>
        <p:spPr>
          <a:xfrm>
            <a:off x="4118768" y="1684678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4" name="Ellipse 33"/>
          <p:cNvSpPr/>
          <p:nvPr/>
        </p:nvSpPr>
        <p:spPr>
          <a:xfrm>
            <a:off x="4847792" y="2143881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35" name="Ellipse 34"/>
          <p:cNvSpPr/>
          <p:nvPr/>
        </p:nvSpPr>
        <p:spPr>
          <a:xfrm>
            <a:off x="3392996" y="3075401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37" name="Ellipse 36"/>
          <p:cNvSpPr/>
          <p:nvPr/>
        </p:nvSpPr>
        <p:spPr>
          <a:xfrm>
            <a:off x="4127712" y="2647937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38" name="Ellipse 37"/>
          <p:cNvSpPr/>
          <p:nvPr/>
        </p:nvSpPr>
        <p:spPr>
          <a:xfrm>
            <a:off x="1022055" y="4863966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cxnSp>
        <p:nvCxnSpPr>
          <p:cNvPr id="8" name="Gewinkelte Verbindung 7"/>
          <p:cNvCxnSpPr>
            <a:endCxn id="5" idx="2"/>
          </p:cNvCxnSpPr>
          <p:nvPr/>
        </p:nvCxnSpPr>
        <p:spPr>
          <a:xfrm flipV="1">
            <a:off x="2191955" y="1471010"/>
            <a:ext cx="1201041" cy="630070"/>
          </a:xfrm>
          <a:prstGeom prst="bentConnector3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winkelte Verbindung 38"/>
          <p:cNvCxnSpPr>
            <a:endCxn id="33" idx="2"/>
          </p:cNvCxnSpPr>
          <p:nvPr/>
        </p:nvCxnSpPr>
        <p:spPr>
          <a:xfrm flipV="1">
            <a:off x="2175771" y="1936706"/>
            <a:ext cx="1942997" cy="34016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2191955" y="2403620"/>
            <a:ext cx="2655837" cy="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42"/>
          <p:cNvCxnSpPr>
            <a:endCxn id="37" idx="2"/>
          </p:cNvCxnSpPr>
          <p:nvPr/>
        </p:nvCxnSpPr>
        <p:spPr>
          <a:xfrm>
            <a:off x="2175771" y="2564904"/>
            <a:ext cx="1951941" cy="33506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winkelte Verbindung 52"/>
          <p:cNvCxnSpPr>
            <a:endCxn id="35" idx="2"/>
          </p:cNvCxnSpPr>
          <p:nvPr/>
        </p:nvCxnSpPr>
        <p:spPr>
          <a:xfrm>
            <a:off x="2191955" y="2723745"/>
            <a:ext cx="1201041" cy="60368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>
            <a:stCxn id="38" idx="6"/>
            <a:endCxn id="1033" idx="1"/>
          </p:cNvCxnSpPr>
          <p:nvPr/>
        </p:nvCxnSpPr>
        <p:spPr>
          <a:xfrm flipV="1">
            <a:off x="1526111" y="5115515"/>
            <a:ext cx="475488" cy="479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F:\Uni\Master\Sketching User Experience\Screenshot_2013-05-12-18-47-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61" y="1420580"/>
            <a:ext cx="1170394" cy="1950657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Uni\Master\Sketching User Experience\Screenshot_2013-05-12-18-49-3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16" y="5027258"/>
            <a:ext cx="827124" cy="137854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Gerade Verbindung mit Pfeil 70"/>
          <p:cNvCxnSpPr>
            <a:stCxn id="63" idx="6"/>
            <a:endCxn id="1032" idx="1"/>
          </p:cNvCxnSpPr>
          <p:nvPr/>
        </p:nvCxnSpPr>
        <p:spPr>
          <a:xfrm flipV="1">
            <a:off x="3172690" y="4111217"/>
            <a:ext cx="990526" cy="253887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>
            <a:stCxn id="77" idx="6"/>
            <a:endCxn id="1026" idx="1"/>
          </p:cNvCxnSpPr>
          <p:nvPr/>
        </p:nvCxnSpPr>
        <p:spPr>
          <a:xfrm>
            <a:off x="3147269" y="5290049"/>
            <a:ext cx="1015947" cy="426479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 descr="F:\Uni\Master\Sketching User Experience\Screenshot_2013-05-12-18-48-5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99" y="4153180"/>
            <a:ext cx="1154802" cy="192467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Ellipse 62"/>
          <p:cNvSpPr/>
          <p:nvPr/>
        </p:nvSpPr>
        <p:spPr>
          <a:xfrm>
            <a:off x="2017888" y="4221088"/>
            <a:ext cx="115480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Ellipse 76"/>
          <p:cNvSpPr/>
          <p:nvPr/>
        </p:nvSpPr>
        <p:spPr>
          <a:xfrm>
            <a:off x="1992467" y="5146033"/>
            <a:ext cx="115480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Gerade Verbindung mit Pfeil 87"/>
          <p:cNvCxnSpPr>
            <a:stCxn id="1026" idx="3"/>
            <a:endCxn id="1027" idx="1"/>
          </p:cNvCxnSpPr>
          <p:nvPr/>
        </p:nvCxnSpPr>
        <p:spPr>
          <a:xfrm>
            <a:off x="4990340" y="5716528"/>
            <a:ext cx="858877" cy="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>
            <a:stCxn id="1032" idx="3"/>
            <a:endCxn id="94" idx="1"/>
          </p:cNvCxnSpPr>
          <p:nvPr/>
        </p:nvCxnSpPr>
        <p:spPr>
          <a:xfrm>
            <a:off x="4980784" y="4111217"/>
            <a:ext cx="879404" cy="728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F:\Uni\Master\Sketching User Experience\Screenshot_2013-05-12-18-52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53" y="4111945"/>
            <a:ext cx="1154802" cy="192467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4" name="Gerade Verbindung mit Pfeil 123"/>
          <p:cNvCxnSpPr>
            <a:stCxn id="94" idx="3"/>
            <a:endCxn id="1028" idx="1"/>
          </p:cNvCxnSpPr>
          <p:nvPr/>
        </p:nvCxnSpPr>
        <p:spPr>
          <a:xfrm>
            <a:off x="6677757" y="4111945"/>
            <a:ext cx="783696" cy="962335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/>
          <p:cNvCxnSpPr>
            <a:stCxn id="1027" idx="3"/>
            <a:endCxn id="1028" idx="1"/>
          </p:cNvCxnSpPr>
          <p:nvPr/>
        </p:nvCxnSpPr>
        <p:spPr>
          <a:xfrm flipV="1">
            <a:off x="6676341" y="5074280"/>
            <a:ext cx="785112" cy="642248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feld 86"/>
          <p:cNvSpPr txBox="1"/>
          <p:nvPr/>
        </p:nvSpPr>
        <p:spPr>
          <a:xfrm>
            <a:off x="3156401" y="3792940"/>
            <a:ext cx="1008113" cy="4281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Address field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1" name="Textfeld 130"/>
          <p:cNvSpPr txBox="1"/>
          <p:nvPr/>
        </p:nvSpPr>
        <p:spPr>
          <a:xfrm>
            <a:off x="3110655" y="5582324"/>
            <a:ext cx="1008113" cy="4281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Search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field</a:t>
            </a:r>
          </a:p>
        </p:txBody>
      </p:sp>
      <p:sp>
        <p:nvSpPr>
          <p:cNvPr id="132" name="Textfeld 131"/>
          <p:cNvSpPr txBox="1"/>
          <p:nvPr/>
        </p:nvSpPr>
        <p:spPr>
          <a:xfrm>
            <a:off x="5167750" y="3662452"/>
            <a:ext cx="504056" cy="4281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Go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" name="Textfeld 132"/>
          <p:cNvSpPr txBox="1"/>
          <p:nvPr/>
        </p:nvSpPr>
        <p:spPr>
          <a:xfrm>
            <a:off x="5168458" y="5733534"/>
            <a:ext cx="504056" cy="4281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Go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5" name="Textfeld 134"/>
          <p:cNvSpPr txBox="1"/>
          <p:nvPr/>
        </p:nvSpPr>
        <p:spPr>
          <a:xfrm>
            <a:off x="6677757" y="3579457"/>
            <a:ext cx="864827" cy="5586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Search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Field &amp; Go</a:t>
            </a:r>
          </a:p>
        </p:txBody>
      </p:sp>
      <p:pic>
        <p:nvPicPr>
          <p:cNvPr id="1027" name="Picture 3" descr="F:\Uni\Master\Sketching User Experience\Screenshot_2013-05-12-18-49-5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17" y="5027258"/>
            <a:ext cx="827124" cy="137854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5" descr="F:\Uni\Master\Sketching User Experience\Screenshot_2013-05-12-19-06-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88" y="3430638"/>
            <a:ext cx="817569" cy="1362614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Textfeld 135"/>
          <p:cNvSpPr txBox="1"/>
          <p:nvPr/>
        </p:nvSpPr>
        <p:spPr>
          <a:xfrm>
            <a:off x="6636483" y="5676419"/>
            <a:ext cx="864827" cy="6681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Choose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</a:t>
            </a:r>
          </a:p>
        </p:txBody>
      </p:sp>
      <p:sp>
        <p:nvSpPr>
          <p:cNvPr id="42" name="Rechteck 41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[2]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02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Uni\Master\Sketching User Experience\sketch_fra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" y="2634573"/>
            <a:ext cx="8391868" cy="194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The Narrative Storyboard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feld 43"/>
          <p:cNvSpPr txBox="1"/>
          <p:nvPr/>
        </p:nvSpPr>
        <p:spPr>
          <a:xfrm>
            <a:off x="7206356" y="4726146"/>
            <a:ext cx="1583653" cy="7920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en-US" sz="1400" dirty="0" smtClean="0">
                <a:solidFill>
                  <a:schemeClr val="tx2"/>
                </a:solidFill>
              </a:rPr>
              <a:t>… and discussing the answers.</a:t>
            </a:r>
            <a:endParaRPr lang="en-US" sz="14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03469" y="4716909"/>
            <a:ext cx="1392536" cy="14401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lvl="1">
              <a:spcBef>
                <a:spcPct val="0"/>
              </a:spcBef>
            </a:pPr>
            <a:r>
              <a:rPr lang="en-US" sz="1400" dirty="0">
                <a:solidFill>
                  <a:schemeClr val="tx2"/>
                </a:solidFill>
              </a:rPr>
              <a:t>A group is discussing </a:t>
            </a:r>
            <a:r>
              <a:rPr lang="en-US" sz="1400" dirty="0" smtClean="0">
                <a:solidFill>
                  <a:schemeClr val="tx2"/>
                </a:solidFill>
              </a:rPr>
              <a:t>in </a:t>
            </a:r>
            <a:r>
              <a:rPr lang="en-US" sz="1400" dirty="0">
                <a:solidFill>
                  <a:schemeClr val="tx2"/>
                </a:solidFill>
              </a:rPr>
              <a:t>a </a:t>
            </a:r>
            <a:r>
              <a:rPr lang="en-US" sz="1400" dirty="0" smtClean="0">
                <a:solidFill>
                  <a:schemeClr val="tx2"/>
                </a:solidFill>
              </a:rPr>
              <a:t>bar </a:t>
            </a:r>
            <a:r>
              <a:rPr lang="en-US" sz="1400" dirty="0">
                <a:solidFill>
                  <a:schemeClr val="tx2"/>
                </a:solidFill>
              </a:rPr>
              <a:t>and does not know if </a:t>
            </a:r>
            <a:r>
              <a:rPr lang="en-US" sz="1400" dirty="0" smtClean="0">
                <a:solidFill>
                  <a:schemeClr val="tx2"/>
                </a:solidFill>
              </a:rPr>
              <a:t>a fact </a:t>
            </a:r>
            <a:r>
              <a:rPr lang="en-US" sz="1400" dirty="0">
                <a:solidFill>
                  <a:schemeClr val="tx2"/>
                </a:solidFill>
              </a:rPr>
              <a:t>is right or not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2163769" y="4716909"/>
            <a:ext cx="1440160" cy="10081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en-US" sz="1400" dirty="0" smtClean="0">
                <a:solidFill>
                  <a:schemeClr val="tx2"/>
                </a:solidFill>
              </a:rPr>
              <a:t>Luckily </a:t>
            </a:r>
            <a:r>
              <a:rPr lang="en-US" sz="1400" dirty="0" smtClean="0">
                <a:solidFill>
                  <a:schemeClr val="tx2"/>
                </a:solidFill>
              </a:rPr>
              <a:t>everybody has a smartphone in the pocket.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900409" y="4717036"/>
            <a:ext cx="14216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en-US" sz="1400" dirty="0">
                <a:solidFill>
                  <a:schemeClr val="tx2"/>
                </a:solidFill>
              </a:rPr>
              <a:t>Therefore they start </a:t>
            </a:r>
            <a:r>
              <a:rPr lang="en-US" sz="1400" dirty="0" err="1">
                <a:solidFill>
                  <a:schemeClr val="tx2"/>
                </a:solidFill>
              </a:rPr>
              <a:t>googling</a:t>
            </a:r>
            <a:r>
              <a:rPr lang="en-US" sz="1400" dirty="0">
                <a:solidFill>
                  <a:schemeClr val="tx2"/>
                </a:solidFill>
              </a:rPr>
              <a:t> the question, each of them with their own smartphone.</a:t>
            </a:r>
          </a:p>
        </p:txBody>
      </p:sp>
      <p:sp>
        <p:nvSpPr>
          <p:cNvPr id="10" name="Rechteck 9"/>
          <p:cNvSpPr/>
          <p:nvPr/>
        </p:nvSpPr>
        <p:spPr>
          <a:xfrm>
            <a:off x="5663561" y="4726146"/>
            <a:ext cx="14636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en-US" sz="1400" dirty="0">
                <a:solidFill>
                  <a:schemeClr val="tx2"/>
                </a:solidFill>
              </a:rPr>
              <a:t>Then they are comparing the </a:t>
            </a:r>
            <a:r>
              <a:rPr lang="en-US" sz="1400" dirty="0" smtClean="0">
                <a:solidFill>
                  <a:schemeClr val="tx2"/>
                </a:solidFill>
              </a:rPr>
              <a:t>results…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050" name="Picture 2" descr="F:\Uni\Master\Sketching User Experience\sket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3" y="2638393"/>
            <a:ext cx="840169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Uni\Master\Sketching User Experience\sketch_annotat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" y="2915228"/>
            <a:ext cx="8370599" cy="15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92028" y="642918"/>
            <a:ext cx="8284428" cy="19219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Outline storyboard frames</a:t>
            </a:r>
          </a:p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Develop the storyline</a:t>
            </a:r>
          </a:p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Draw storyline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sketches with appropriate camera shots</a:t>
            </a:r>
          </a:p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</a:pPr>
            <a:r>
              <a:rPr lang="en-US" sz="2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Emphasize actions and motions</a:t>
            </a:r>
          </a:p>
          <a:p>
            <a:pPr marL="457200" marR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Demonstrate to other and iterate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[2]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55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" grpId="0"/>
      <p:bldP spid="46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Sketch Boards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626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Sketch Boards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feld 8"/>
          <p:cNvSpPr txBox="1"/>
          <p:nvPr/>
        </p:nvSpPr>
        <p:spPr>
          <a:xfrm>
            <a:off x="353702" y="548680"/>
            <a:ext cx="3888432" cy="677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tx2"/>
                </a:solidFill>
                <a:ea typeface="+mj-ea"/>
                <a:cs typeface="+mj-cs"/>
              </a:rPr>
              <a:t>Foam core poster sheets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292080" y="642916"/>
            <a:ext cx="3672408" cy="6772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lvl="1" algn="ctr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tx2"/>
                </a:solidFill>
                <a:ea typeface="+mj-ea"/>
                <a:cs typeface="+mj-cs"/>
              </a:rPr>
              <a:t>Sticky notes and </a:t>
            </a:r>
          </a:p>
          <a:p>
            <a:pPr marL="0" lvl="1" algn="ctr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tx2"/>
                </a:solidFill>
                <a:ea typeface="+mj-ea"/>
                <a:cs typeface="+mj-cs"/>
              </a:rPr>
              <a:t>whiteboards</a:t>
            </a:r>
          </a:p>
        </p:txBody>
      </p:sp>
      <p:pic>
        <p:nvPicPr>
          <p:cNvPr id="3074" name="Picture 2" descr="F:\Uni\Master\Sketching User Experience\foam_c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0" y="1412776"/>
            <a:ext cx="4006277" cy="261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Uni\Master\Sketching User Experience\whiteboar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408336"/>
            <a:ext cx="3836553" cy="261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86370" y="4221088"/>
            <a:ext cx="8382222" cy="21602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Arrange </a:t>
            </a:r>
            <a:r>
              <a:rPr lang="en-US" sz="2400" dirty="0" smtClean="0">
                <a:solidFill>
                  <a:schemeClr val="tx2"/>
                </a:solidFill>
              </a:rPr>
              <a:t>the sketches </a:t>
            </a:r>
            <a:r>
              <a:rPr lang="en-US" sz="2400" dirty="0" smtClean="0">
                <a:solidFill>
                  <a:schemeClr val="tx2"/>
                </a:solidFill>
              </a:rPr>
              <a:t>around your desk</a:t>
            </a: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Discuss </a:t>
            </a:r>
            <a:r>
              <a:rPr lang="en-US" sz="2400" dirty="0" smtClean="0">
                <a:solidFill>
                  <a:schemeClr val="tx2"/>
                </a:solidFill>
              </a:rPr>
              <a:t>the sketches </a:t>
            </a:r>
            <a:r>
              <a:rPr lang="en-US" sz="2400" dirty="0" smtClean="0">
                <a:solidFill>
                  <a:schemeClr val="tx2"/>
                </a:solidFill>
              </a:rPr>
              <a:t>during meetings</a:t>
            </a: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Place </a:t>
            </a:r>
            <a:r>
              <a:rPr lang="en-US" sz="2400" dirty="0" smtClean="0">
                <a:solidFill>
                  <a:schemeClr val="tx2"/>
                </a:solidFill>
              </a:rPr>
              <a:t>the sketches </a:t>
            </a:r>
            <a:r>
              <a:rPr lang="en-US" sz="2400" dirty="0" smtClean="0">
                <a:solidFill>
                  <a:schemeClr val="tx2"/>
                </a:solidFill>
              </a:rPr>
              <a:t>in public areas</a:t>
            </a:r>
          </a:p>
          <a:p>
            <a:pPr marL="800100" lvl="2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2"/>
                </a:solidFill>
              </a:rPr>
              <a:t>At the work group or the customer location</a:t>
            </a:r>
          </a:p>
        </p:txBody>
      </p:sp>
      <p:sp>
        <p:nvSpPr>
          <p:cNvPr id="14" name="Rechteck 13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[2]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17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Summarization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626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en-US" smtClean="0">
                <a:latin typeface="Calibri" charset="0"/>
              </a:rPr>
              <a:t>Summarization</a:t>
            </a:r>
            <a:endParaRPr lang="en-US" sz="480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/>
        </p:nvSpPr>
        <p:spPr>
          <a:xfrm>
            <a:off x="683568" y="908720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663536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chemeClr val="tx2"/>
                </a:solidFill>
              </a:rPr>
              <a:t>Storytelling</a:t>
            </a:r>
          </a:p>
          <a:p>
            <a:pPr marL="800100" lvl="2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200" dirty="0" smtClean="0">
                <a:solidFill>
                  <a:schemeClr val="tx2"/>
                </a:solidFill>
              </a:rPr>
              <a:t>Paperless technique to explore use cases and ideas</a:t>
            </a:r>
          </a:p>
          <a:p>
            <a:pPr marL="800100" lvl="2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200" dirty="0" smtClean="0">
                <a:solidFill>
                  <a:schemeClr val="tx2"/>
                </a:solidFill>
              </a:rPr>
              <a:t>Structure </a:t>
            </a:r>
            <a:r>
              <a:rPr lang="en-US" sz="2200" dirty="0" smtClean="0">
                <a:solidFill>
                  <a:schemeClr val="tx2"/>
                </a:solidFill>
              </a:rPr>
              <a:t>of a story: beginning, climax, </a:t>
            </a:r>
            <a:r>
              <a:rPr lang="en-US" sz="2200" dirty="0" smtClean="0">
                <a:solidFill>
                  <a:schemeClr val="tx2"/>
                </a:solidFill>
              </a:rPr>
              <a:t>end</a:t>
            </a:r>
          </a:p>
          <a:p>
            <a:pPr marL="800100" lvl="2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200" dirty="0" smtClean="0">
                <a:solidFill>
                  <a:schemeClr val="tx2"/>
                </a:solidFill>
              </a:rPr>
              <a:t>Possibility </a:t>
            </a:r>
            <a:r>
              <a:rPr lang="en-US" sz="2200" dirty="0" smtClean="0">
                <a:solidFill>
                  <a:schemeClr val="tx2"/>
                </a:solidFill>
              </a:rPr>
              <a:t>of playing the role of the user or the device</a:t>
            </a:r>
          </a:p>
          <a:p>
            <a:pPr marL="342900" lvl="1" indent="-342900">
              <a:lnSpc>
                <a:spcPct val="20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chemeClr val="tx2"/>
                </a:solidFill>
              </a:rPr>
              <a:t>Storyboards</a:t>
            </a:r>
          </a:p>
          <a:p>
            <a:pPr marL="800100" lvl="2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200" dirty="0" smtClean="0">
                <a:solidFill>
                  <a:schemeClr val="tx2"/>
                </a:solidFill>
              </a:rPr>
              <a:t>Space multiplexed presentation of interaction sequences (based on state transition diagrams)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800100" lvl="2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200" dirty="0" smtClean="0">
                <a:solidFill>
                  <a:schemeClr val="tx2"/>
                </a:solidFill>
              </a:rPr>
              <a:t>Used to analyze one ore more interaction sequences </a:t>
            </a:r>
            <a:r>
              <a:rPr lang="en-US" sz="2200" dirty="0" smtClean="0">
                <a:solidFill>
                  <a:schemeClr val="tx2"/>
                </a:solidFill>
              </a:rPr>
              <a:t>(sequential </a:t>
            </a:r>
            <a:r>
              <a:rPr lang="en-US" sz="2200" dirty="0">
                <a:solidFill>
                  <a:schemeClr val="tx2"/>
                </a:solidFill>
              </a:rPr>
              <a:t>or branching storyboards</a:t>
            </a:r>
            <a:r>
              <a:rPr lang="en-US" sz="2200" dirty="0" smtClean="0">
                <a:solidFill>
                  <a:schemeClr val="tx2"/>
                </a:solidFill>
              </a:rPr>
              <a:t>)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800100" lvl="2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200" dirty="0" smtClean="0">
                <a:solidFill>
                  <a:schemeClr val="tx2"/>
                </a:solidFill>
              </a:rPr>
              <a:t>Based on storylines </a:t>
            </a:r>
            <a:r>
              <a:rPr lang="en-US" sz="2200" dirty="0" smtClean="0">
                <a:solidFill>
                  <a:schemeClr val="tx2"/>
                </a:solidFill>
              </a:rPr>
              <a:t>and suitable sketches </a:t>
            </a:r>
            <a:r>
              <a:rPr lang="en-US" sz="2200" dirty="0" smtClean="0">
                <a:solidFill>
                  <a:schemeClr val="tx2"/>
                </a:solidFill>
              </a:rPr>
              <a:t>to analyze the context of the interaction (narrative </a:t>
            </a:r>
            <a:r>
              <a:rPr lang="en-US" sz="2200" dirty="0" smtClean="0">
                <a:solidFill>
                  <a:schemeClr val="tx2"/>
                </a:solidFill>
              </a:rPr>
              <a:t>storyboards)</a:t>
            </a:r>
          </a:p>
          <a:p>
            <a:pPr marL="342900" lvl="1" indent="-342900">
              <a:lnSpc>
                <a:spcPct val="20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chemeClr val="tx2"/>
                </a:solidFill>
              </a:rPr>
              <a:t>Sketch Boards</a:t>
            </a:r>
          </a:p>
          <a:p>
            <a:pPr marL="800100" lvl="2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200" dirty="0" smtClean="0">
                <a:solidFill>
                  <a:schemeClr val="tx2"/>
                </a:solidFill>
              </a:rPr>
              <a:t>Used to share sketches and ideas for discussions and reconsidering/rethinking</a:t>
            </a:r>
          </a:p>
          <a:p>
            <a:pPr marL="800100" lvl="2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200" dirty="0" smtClean="0">
                <a:solidFill>
                  <a:schemeClr val="tx2"/>
                </a:solidFill>
              </a:rPr>
              <a:t>Can be static or transportable and placed </a:t>
            </a:r>
            <a:r>
              <a:rPr lang="en-US" sz="2200" dirty="0" smtClean="0">
                <a:solidFill>
                  <a:schemeClr val="tx2"/>
                </a:solidFill>
              </a:rPr>
              <a:t>around your desk or in public areas</a:t>
            </a:r>
            <a:endParaRPr lang="en-US" sz="22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460432" y="626867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[1, 2]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60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Motivation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ensterinhalt vertikal verschieben 4"/>
          <p:cNvSpPr/>
          <p:nvPr/>
        </p:nvSpPr>
        <p:spPr>
          <a:xfrm>
            <a:off x="503548" y="642918"/>
            <a:ext cx="8136904" cy="5666402"/>
          </a:xfrm>
          <a:prstGeom prst="verticalScroll">
            <a:avLst/>
          </a:prstGeom>
          <a:gradFill>
            <a:gsLst>
              <a:gs pos="19583">
                <a:srgbClr val="FFFFCC"/>
              </a:gs>
              <a:gs pos="27000">
                <a:srgbClr val="FFFFCC"/>
              </a:gs>
              <a:gs pos="84000">
                <a:srgbClr val="CC9900"/>
              </a:gs>
              <a:gs pos="100000">
                <a:srgbClr val="996600"/>
              </a:gs>
            </a:gsLst>
            <a:lin ang="5400000" scaled="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1619672" y="1331020"/>
            <a:ext cx="6120680" cy="46182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Old English Text MT" pitchFamily="66" charset="0"/>
              </a:rPr>
              <a:t>O</a:t>
            </a:r>
            <a:r>
              <a:rPr lang="en-US" sz="3600" dirty="0">
                <a:solidFill>
                  <a:schemeClr val="accent6"/>
                </a:solidFill>
                <a:latin typeface="Old English Text MT" pitchFamily="66" charset="0"/>
              </a:rPr>
              <a:t>nce upon a time . . . t</a:t>
            </a:r>
            <a:r>
              <a:rPr lang="en-US" sz="3600" dirty="0" smtClean="0">
                <a:solidFill>
                  <a:schemeClr val="accent6"/>
                </a:solidFill>
                <a:latin typeface="Old English Text MT" pitchFamily="66" charset="0"/>
              </a:rPr>
              <a:t>here was a lovely little princess named Snow </a:t>
            </a:r>
            <a:r>
              <a:rPr lang="en-US" sz="3600" dirty="0">
                <a:solidFill>
                  <a:schemeClr val="accent6"/>
                </a:solidFill>
                <a:latin typeface="Old English Text MT" pitchFamily="66" charset="0"/>
              </a:rPr>
              <a:t>W</a:t>
            </a:r>
            <a:r>
              <a:rPr lang="en-US" sz="3600" dirty="0" smtClean="0">
                <a:solidFill>
                  <a:schemeClr val="accent6"/>
                </a:solidFill>
                <a:latin typeface="Old English Text MT" pitchFamily="66" charset="0"/>
              </a:rPr>
              <a:t>hite who was forced to dress in rags and do menial work around the castle by her wicked stepmother, the Queen.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Old English Text MT" pitchFamily="66" charset="0"/>
              <a:ea typeface="+mj-ea"/>
              <a:cs typeface="+mj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[3]</a:t>
            </a:r>
            <a:endParaRPr lang="de-DE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err="1" smtClean="0">
                <a:latin typeface="Calibri" charset="0"/>
              </a:rPr>
              <a:t>Example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nteraction Design - Storyboar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633" y="657117"/>
            <a:ext cx="6648734" cy="473029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1520" y="5805264"/>
            <a:ext cx="729106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de-DE" sz="3600" b="1" dirty="0" smtClean="0">
                <a:solidFill>
                  <a:schemeClr val="accent5"/>
                </a:solidFill>
              </a:rPr>
              <a:t>Narrative Storyboard</a:t>
            </a:r>
            <a:endParaRPr lang="de-DE" sz="1600" dirty="0">
              <a:solidFill>
                <a:schemeClr val="accent5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>
                <a:solidFill>
                  <a:schemeClr val="accent5"/>
                </a:solidFill>
              </a:rPr>
              <a:t>[4]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47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The End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el 1"/>
          <p:cNvSpPr txBox="1">
            <a:spLocks/>
          </p:cNvSpPr>
          <p:nvPr/>
        </p:nvSpPr>
        <p:spPr>
          <a:xfrm>
            <a:off x="251520" y="2143115"/>
            <a:ext cx="8749636" cy="20779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Questions?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2382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Sources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/>
        </p:nvSpPr>
        <p:spPr>
          <a:xfrm>
            <a:off x="683568" y="908720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718538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[1] </a:t>
            </a:r>
            <a:r>
              <a:rPr lang="en-US" sz="2400" i="1" dirty="0" smtClean="0">
                <a:solidFill>
                  <a:schemeClr val="tx2"/>
                </a:solidFill>
              </a:rPr>
              <a:t>Sketching </a:t>
            </a:r>
            <a:r>
              <a:rPr lang="en-US" sz="2400" i="1" dirty="0">
                <a:solidFill>
                  <a:schemeClr val="tx2"/>
                </a:solidFill>
              </a:rPr>
              <a:t>User Experience</a:t>
            </a:r>
            <a:r>
              <a:rPr lang="en-US" sz="2400" dirty="0">
                <a:solidFill>
                  <a:schemeClr val="tx2"/>
                </a:solidFill>
              </a:rPr>
              <a:t>, Bill Buxton 2007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[2] </a:t>
            </a:r>
            <a:r>
              <a:rPr lang="en-US" sz="2400" i="1" dirty="0" smtClean="0">
                <a:solidFill>
                  <a:schemeClr val="tx2"/>
                </a:solidFill>
              </a:rPr>
              <a:t>Sketching </a:t>
            </a:r>
            <a:r>
              <a:rPr lang="en-US" sz="2400" i="1" dirty="0">
                <a:solidFill>
                  <a:schemeClr val="tx2"/>
                </a:solidFill>
              </a:rPr>
              <a:t>User Experience – The Workbook</a:t>
            </a:r>
            <a:r>
              <a:rPr lang="en-US" sz="2400" dirty="0">
                <a:solidFill>
                  <a:schemeClr val="tx2"/>
                </a:solidFill>
              </a:rPr>
              <a:t>, Greenberg et. al </a:t>
            </a:r>
            <a:r>
              <a:rPr lang="en-US" sz="2400" dirty="0" smtClean="0">
                <a:solidFill>
                  <a:schemeClr val="tx2"/>
                </a:solidFill>
              </a:rPr>
              <a:t>2011</a:t>
            </a: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ea typeface="+mj-ea"/>
                <a:cs typeface="+mj-cs"/>
              </a:rPr>
              <a:t>[3]</a:t>
            </a:r>
            <a:r>
              <a:rPr lang="en-US" sz="2400" dirty="0" smtClean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ea typeface="+mj-ea"/>
                <a:cs typeface="+mj-cs"/>
                <a:hlinkClick r:id="rId2"/>
              </a:rPr>
              <a:t>Filmic Light Snow White </a:t>
            </a:r>
            <a:r>
              <a:rPr lang="en-US" sz="2400" dirty="0" smtClean="0">
                <a:solidFill>
                  <a:schemeClr val="tx2"/>
                </a:solidFill>
                <a:ea typeface="+mj-ea"/>
                <a:cs typeface="+mj-cs"/>
                <a:hlinkClick r:id="rId2"/>
              </a:rPr>
              <a:t>Archive</a:t>
            </a: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ea typeface="+mj-ea"/>
                <a:cs typeface="+mj-cs"/>
              </a:rPr>
              <a:t>[4] </a:t>
            </a:r>
            <a:r>
              <a:rPr lang="en-US" sz="2400" dirty="0" smtClean="0">
                <a:solidFill>
                  <a:schemeClr val="tx2"/>
                </a:solidFill>
                <a:ea typeface="+mj-ea"/>
                <a:cs typeface="+mj-cs"/>
                <a:hlinkClick r:id="rId3"/>
              </a:rPr>
              <a:t>Interaction Design –Storyboard</a:t>
            </a:r>
            <a:r>
              <a:rPr lang="en-US" sz="2400" dirty="0" smtClean="0">
                <a:solidFill>
                  <a:schemeClr val="tx2"/>
                </a:solidFill>
                <a:ea typeface="+mj-ea"/>
                <a:cs typeface="+mj-cs"/>
              </a:rPr>
              <a:t>, </a:t>
            </a:r>
            <a:r>
              <a:rPr lang="en-US" sz="2400" dirty="0" err="1" smtClean="0">
                <a:solidFill>
                  <a:schemeClr val="tx2"/>
                </a:solidFill>
                <a:ea typeface="+mj-ea"/>
                <a:cs typeface="+mj-cs"/>
              </a:rPr>
              <a:t>mrflasheye</a:t>
            </a: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22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6935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Motivation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 descr="F:\Uni\Master\Sketching User Experience\01SnowWhite_1937-12-12_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3" y="888008"/>
            <a:ext cx="7916613" cy="50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[3]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37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smtClean="0">
                <a:latin typeface="Calibri" charset="0"/>
              </a:rPr>
              <a:t>Contents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/>
        </p:nvSpPr>
        <p:spPr>
          <a:xfrm>
            <a:off x="971600" y="764704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514350" marR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Storytelling</a:t>
            </a:r>
          </a:p>
          <a:p>
            <a:pPr marL="971550" lvl="1" indent="-514350">
              <a:spcBef>
                <a:spcPct val="0"/>
              </a:spcBef>
              <a:buFont typeface="Arial" pitchFamily="34" charset="0"/>
              <a:buChar char="•"/>
            </a:pPr>
            <a:r>
              <a:rPr lang="en-US" sz="2600" noProof="0" dirty="0" smtClean="0">
                <a:solidFill>
                  <a:schemeClr val="tx2"/>
                </a:solidFill>
                <a:ea typeface="+mj-ea"/>
                <a:cs typeface="+mj-cs"/>
              </a:rPr>
              <a:t>The Storyline</a:t>
            </a:r>
          </a:p>
          <a:p>
            <a:pPr marL="971550" lvl="1" indent="-514350">
              <a:spcBef>
                <a:spcPct val="0"/>
              </a:spcBef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The Scenario</a:t>
            </a:r>
            <a:endParaRPr lang="en-US" sz="2600" noProof="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971550" lvl="1" indent="-514350">
              <a:spcBef>
                <a:spcPct val="0"/>
              </a:spcBef>
              <a:buFont typeface="Arial" pitchFamily="34" charset="0"/>
              <a:buChar char="•"/>
            </a:pPr>
            <a:r>
              <a:rPr lang="en-US" sz="2600" noProof="0" dirty="0" smtClean="0">
                <a:solidFill>
                  <a:schemeClr val="tx2"/>
                </a:solidFill>
                <a:ea typeface="+mj-ea"/>
                <a:cs typeface="+mj-cs"/>
              </a:rPr>
              <a:t>Role Playing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971550" lvl="1" indent="-514350">
              <a:spcBef>
                <a:spcPct val="0"/>
              </a:spcBef>
              <a:buFontTx/>
              <a:buAutoNum type="arabicPeriod"/>
            </a:pPr>
            <a:endParaRPr lang="en-US" sz="2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514350" indent="-514350">
              <a:spcBef>
                <a:spcPct val="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Storyboards</a:t>
            </a:r>
          </a:p>
          <a:p>
            <a:pPr marL="971550" lvl="1" indent="-514350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Types </a:t>
            </a: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of Storyboards</a:t>
            </a:r>
          </a:p>
          <a:p>
            <a:pPr marL="971550" lvl="1" indent="-514350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The State </a:t>
            </a: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Transition </a:t>
            </a: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Diagram</a:t>
            </a:r>
            <a:endParaRPr lang="en-US" sz="2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971550" lvl="1" indent="-514350">
              <a:spcBef>
                <a:spcPct val="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How to Sketch a Storyboard</a:t>
            </a:r>
            <a:endParaRPr lang="en-US" sz="2600" dirty="0" smtClean="0">
              <a:solidFill>
                <a:schemeClr val="tx2"/>
              </a:solidFill>
            </a:endParaRPr>
          </a:p>
          <a:p>
            <a:pPr marL="914400" lvl="1" indent="-457200">
              <a:spcBef>
                <a:spcPct val="0"/>
              </a:spcBef>
              <a:buClr>
                <a:schemeClr val="tx2"/>
              </a:buClr>
              <a:buFont typeface="+mj-lt"/>
              <a:buAutoNum type="arabicPeriod"/>
            </a:pPr>
            <a:endParaRPr lang="en-US" sz="2600" dirty="0">
              <a:solidFill>
                <a:schemeClr val="tx2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Sketch Boards</a:t>
            </a:r>
          </a:p>
          <a:p>
            <a:pPr marL="914400" lvl="1" indent="-457200">
              <a:spcBef>
                <a:spcPct val="0"/>
              </a:spcBef>
              <a:buClr>
                <a:schemeClr val="tx2"/>
              </a:buClr>
              <a:buFont typeface="+mj-lt"/>
              <a:buAutoNum type="arabicPeriod"/>
            </a:pPr>
            <a:endParaRPr lang="en-US" sz="2600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en-US" sz="2600" dirty="0" smtClean="0">
                <a:solidFill>
                  <a:schemeClr val="tx2"/>
                </a:solidFill>
                <a:ea typeface="+mj-ea"/>
                <a:cs typeface="+mj-cs"/>
              </a:rPr>
              <a:t>Summarization</a:t>
            </a:r>
          </a:p>
          <a:p>
            <a:pPr marL="914400" lvl="1" indent="-457200"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9384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Storytelling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1763688" y="4365104"/>
            <a:ext cx="5929354" cy="1296144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The Storyline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The Scenario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Role Playing</a:t>
            </a:r>
          </a:p>
        </p:txBody>
      </p:sp>
    </p:spTree>
    <p:extLst>
      <p:ext uri="{BB962C8B-B14F-4D97-AF65-F5344CB8AC3E}">
        <p14:creationId xmlns:p14="http://schemas.microsoft.com/office/powerpoint/2010/main" val="1422324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84764" y="-69874"/>
            <a:ext cx="9144000" cy="571504"/>
          </a:xfrm>
        </p:spPr>
        <p:txBody>
          <a:bodyPr/>
          <a:lstStyle/>
          <a:p>
            <a:r>
              <a:rPr lang="de-DE" dirty="0" err="1" smtClean="0">
                <a:latin typeface="Calibri" charset="0"/>
              </a:rPr>
              <a:t>Storytelling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65007" y="836712"/>
            <a:ext cx="8213986" cy="3312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smtClean="0"/>
              <a:t>Where </a:t>
            </a:r>
            <a:r>
              <a:rPr lang="en-US" dirty="0"/>
              <a:t>does the interaction takes place?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/>
              <a:t>What is the problem?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/>
              <a:t>What is the task that people are trying to do?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/>
              <a:t>Which people are present and what are their actions?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/>
              <a:t>What kind of objects or digital devices do they use?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/>
              <a:t>What is the possible input and output for each digital system?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/>
              <a:t>How do the actions of people and/or devices solve the problem?</a:t>
            </a:r>
          </a:p>
          <a:p>
            <a:pPr>
              <a:buClr>
                <a:schemeClr val="accent1"/>
              </a:buClr>
            </a:pPr>
            <a:endParaRPr lang="en-US" dirty="0" smtClean="0">
              <a:latin typeface="Calibri" charset="0"/>
            </a:endParaRPr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feld 2"/>
          <p:cNvSpPr txBox="1"/>
          <p:nvPr/>
        </p:nvSpPr>
        <p:spPr>
          <a:xfrm>
            <a:off x="251520" y="5805264"/>
            <a:ext cx="729106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de-DE" sz="3600" b="1" dirty="0">
                <a:solidFill>
                  <a:schemeClr val="accent5"/>
                </a:solidFill>
              </a:rPr>
              <a:t>The </a:t>
            </a:r>
            <a:r>
              <a:rPr lang="de-DE" sz="3600" b="1" dirty="0" err="1" smtClean="0">
                <a:solidFill>
                  <a:schemeClr val="accent5"/>
                </a:solidFill>
              </a:rPr>
              <a:t>Storyline</a:t>
            </a:r>
            <a:endParaRPr lang="de-DE" sz="3600" b="1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F:\Uni\Master\Sketching User Experience\story_clima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6" y="4149080"/>
            <a:ext cx="7865529" cy="172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[2]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7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err="1" smtClean="0">
                <a:latin typeface="Calibri" charset="0"/>
              </a:rPr>
              <a:t>Storytelling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/>
        </p:nvSpPr>
        <p:spPr>
          <a:xfrm>
            <a:off x="683568" y="908720"/>
            <a:ext cx="7776864" cy="47525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group is discussing </a:t>
            </a: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 </a:t>
            </a: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bar </a:t>
            </a: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does not know if some fact is right or </a:t>
            </a: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wrong.</a:t>
            </a:r>
            <a:endParaRPr lang="en-US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Luckily </a:t>
            </a: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everybody has a smartphone in the pocket.</a:t>
            </a: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Therefore they </a:t>
            </a:r>
            <a:r>
              <a:rPr lang="en-US" sz="2400" dirty="0">
                <a:solidFill>
                  <a:schemeClr val="tx2"/>
                </a:solidFill>
              </a:rPr>
              <a:t>start </a:t>
            </a:r>
            <a:r>
              <a:rPr lang="en-US" sz="2400" dirty="0" err="1">
                <a:solidFill>
                  <a:schemeClr val="tx2"/>
                </a:solidFill>
              </a:rPr>
              <a:t>googling</a:t>
            </a:r>
            <a:r>
              <a:rPr lang="en-US" sz="2400" dirty="0">
                <a:solidFill>
                  <a:schemeClr val="tx2"/>
                </a:solidFill>
              </a:rPr>
              <a:t> the </a:t>
            </a:r>
            <a:r>
              <a:rPr lang="en-US" sz="2400" dirty="0" smtClean="0">
                <a:solidFill>
                  <a:schemeClr val="tx2"/>
                </a:solidFill>
              </a:rPr>
              <a:t>question, each of them with their own smartphone.</a:t>
            </a: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Then they are comparing the results…</a:t>
            </a: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… and discussing the which answer could be right.</a:t>
            </a: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1520" y="5805264"/>
            <a:ext cx="729106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de-DE" sz="3600" b="1" dirty="0" smtClean="0">
                <a:solidFill>
                  <a:schemeClr val="accent5"/>
                </a:solidFill>
              </a:rPr>
              <a:t>The Scenario</a:t>
            </a:r>
            <a:endParaRPr lang="de-DE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20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0987"/>
            <a:ext cx="8676456" cy="571504"/>
          </a:xfrm>
        </p:spPr>
        <p:txBody>
          <a:bodyPr/>
          <a:lstStyle/>
          <a:p>
            <a:r>
              <a:rPr lang="de-DE" dirty="0" err="1" smtClean="0">
                <a:latin typeface="Calibri" charset="0"/>
              </a:rPr>
              <a:t>Role</a:t>
            </a:r>
            <a:r>
              <a:rPr lang="de-DE" dirty="0" smtClean="0">
                <a:latin typeface="Calibri" charset="0"/>
              </a:rPr>
              <a:t> </a:t>
            </a:r>
            <a:r>
              <a:rPr lang="de-DE" dirty="0" err="1" smtClean="0">
                <a:latin typeface="Calibri" charset="0"/>
              </a:rPr>
              <a:t>Playing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24" name="Gruppieren 9"/>
          <p:cNvGrpSpPr/>
          <p:nvPr/>
        </p:nvGrpSpPr>
        <p:grpSpPr>
          <a:xfrm>
            <a:off x="0" y="214290"/>
            <a:ext cx="9144000" cy="428628"/>
            <a:chOff x="0" y="214290"/>
            <a:chExt cx="9144000" cy="428628"/>
          </a:xfrm>
        </p:grpSpPr>
        <p:sp>
          <p:nvSpPr>
            <p:cNvPr id="25" name="Rechteck 24"/>
            <p:cNvSpPr/>
            <p:nvPr/>
          </p:nvSpPr>
          <p:spPr>
            <a:xfrm>
              <a:off x="0" y="214290"/>
              <a:ext cx="9144000" cy="428628"/>
            </a:xfrm>
            <a:prstGeom prst="rect">
              <a:avLst/>
            </a:prstGeom>
            <a:solidFill>
              <a:schemeClr val="bg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/>
            <p:nvPr/>
          </p:nvCxnSpPr>
          <p:spPr>
            <a:xfrm>
              <a:off x="0" y="214290"/>
              <a:ext cx="9144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/>
        </p:nvSpPr>
        <p:spPr>
          <a:xfrm>
            <a:off x="683568" y="908720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663536"/>
            <a:ext cx="7776864" cy="55446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Play the role of the user</a:t>
            </a:r>
          </a:p>
          <a:p>
            <a:pPr marL="800100" lvl="2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2"/>
                </a:solidFill>
              </a:rPr>
              <a:t>E.g. Tape fingers to experience arthritis</a:t>
            </a: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Humans play the role of devices</a:t>
            </a:r>
          </a:p>
          <a:p>
            <a:pPr marL="800100" lvl="2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2"/>
                </a:solidFill>
              </a:rPr>
              <a:t>What does it feel to be a smartphone?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Deeper and better understanding of the user and the purpose of the device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Become “at home” to develop a home-system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“Interaction is about roles and their changing relationships” (Bill Buxton)</a:t>
            </a:r>
          </a:p>
          <a:p>
            <a:pPr marL="0" lvl="1">
              <a:spcBef>
                <a:spcPct val="0"/>
              </a:spcBef>
              <a:buClr>
                <a:schemeClr val="accent1">
                  <a:lumMod val="75000"/>
                </a:schemeClr>
              </a:buClr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34290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2"/>
                </a:solidFill>
              </a:rPr>
              <a:t>Can lead to theatrical sketches</a:t>
            </a:r>
            <a:endParaRPr lang="en-US" sz="2400" dirty="0" smtClean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696442" y="6237312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dirty="0" smtClean="0">
                <a:solidFill>
                  <a:schemeClr val="accent5"/>
                </a:solidFill>
              </a:rPr>
              <a:t>[1]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84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Storyboards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F49-9392-4AFA-9962-C02F24DC47A5}" type="datetime4">
              <a:rPr lang="en-US" smtClean="0"/>
              <a:pPr/>
              <a:t>May 16, 2013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1763688" y="4365104"/>
            <a:ext cx="5929354" cy="1296144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Types </a:t>
            </a:r>
            <a:r>
              <a:rPr lang="en-US" sz="24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of Storyboards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The State </a:t>
            </a:r>
            <a:r>
              <a:rPr lang="en-US" sz="24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Transition </a:t>
            </a:r>
            <a:r>
              <a:rPr lang="en-US" sz="24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Diagram</a:t>
            </a:r>
            <a:endParaRPr lang="en-US" sz="2400" dirty="0" smtClean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How to Sketch a Storyboard</a:t>
            </a:r>
          </a:p>
        </p:txBody>
      </p:sp>
    </p:spTree>
    <p:extLst>
      <p:ext uri="{BB962C8B-B14F-4D97-AF65-F5344CB8AC3E}">
        <p14:creationId xmlns:p14="http://schemas.microsoft.com/office/powerpoint/2010/main" val="141626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flo">
      <a:dk1>
        <a:srgbClr val="595959"/>
      </a:dk1>
      <a:lt1>
        <a:srgbClr val="FFFFFF"/>
      </a:lt1>
      <a:dk2>
        <a:srgbClr val="3F3F3F"/>
      </a:dk2>
      <a:lt2>
        <a:srgbClr val="FFFFFF"/>
      </a:lt2>
      <a:accent1>
        <a:srgbClr val="CC0000"/>
      </a:accent1>
      <a:accent2>
        <a:srgbClr val="7F7F7F"/>
      </a:accent2>
      <a:accent3>
        <a:srgbClr val="0C0C0C"/>
      </a:accent3>
      <a:accent4>
        <a:srgbClr val="7F7F7F"/>
      </a:accent4>
      <a:accent5>
        <a:srgbClr val="3F3F3F"/>
      </a:accent5>
      <a:accent6>
        <a:srgbClr val="262626"/>
      </a:accent6>
      <a:hlink>
        <a:srgbClr val="0C0C0C"/>
      </a:hlink>
      <a:folHlink>
        <a:srgbClr val="800080"/>
      </a:folHlink>
    </a:clrScheme>
    <a:fontScheme name="Benutzerdefinier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smtClean="0">
            <a:ln>
              <a:noFill/>
            </a:ln>
            <a:solidFill>
              <a:schemeClr val="tx1">
                <a:lumMod val="40000"/>
                <a:lumOff val="60000"/>
              </a:schemeClr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1164</Words>
  <Application>Microsoft Office PowerPoint</Application>
  <PresentationFormat>Bildschirmpräsentation (4:3)</PresentationFormat>
  <Paragraphs>285</Paragraphs>
  <Slides>22</Slides>
  <Notes>11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Larissa-Design</vt:lpstr>
      <vt:lpstr>Visual Storytelling</vt:lpstr>
      <vt:lpstr>Motivation</vt:lpstr>
      <vt:lpstr>Motivation</vt:lpstr>
      <vt:lpstr>Contents</vt:lpstr>
      <vt:lpstr>Storytelling</vt:lpstr>
      <vt:lpstr>Storytelling</vt:lpstr>
      <vt:lpstr>Storytelling</vt:lpstr>
      <vt:lpstr>Role Playing</vt:lpstr>
      <vt:lpstr>Storyboards</vt:lpstr>
      <vt:lpstr>Storyboards</vt:lpstr>
      <vt:lpstr>The Sequential Storyboard</vt:lpstr>
      <vt:lpstr>The State Transition Diagram</vt:lpstr>
      <vt:lpstr>The State Transition Diagram</vt:lpstr>
      <vt:lpstr>The Branching Storyboard</vt:lpstr>
      <vt:lpstr>The Narrative Storyboard</vt:lpstr>
      <vt:lpstr>Sketch Boards</vt:lpstr>
      <vt:lpstr>Sketch Boards</vt:lpstr>
      <vt:lpstr>Summarization</vt:lpstr>
      <vt:lpstr>Summarization</vt:lpstr>
      <vt:lpstr>Example</vt:lpstr>
      <vt:lpstr>The End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 Geyer</dc:creator>
  <cp:lastModifiedBy>Bifi</cp:lastModifiedBy>
  <cp:revision>554</cp:revision>
  <dcterms:created xsi:type="dcterms:W3CDTF">2009-03-03T14:35:38Z</dcterms:created>
  <dcterms:modified xsi:type="dcterms:W3CDTF">2013-05-16T13:05:04Z</dcterms:modified>
</cp:coreProperties>
</file>