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9" r:id="rId10"/>
    <p:sldId id="264" r:id="rId11"/>
    <p:sldId id="265" r:id="rId12"/>
    <p:sldId id="266" r:id="rId13"/>
    <p:sldId id="267" r:id="rId14"/>
    <p:sldId id="290" r:id="rId15"/>
    <p:sldId id="268" r:id="rId16"/>
    <p:sldId id="269" r:id="rId17"/>
    <p:sldId id="292" r:id="rId18"/>
    <p:sldId id="296" r:id="rId19"/>
    <p:sldId id="295" r:id="rId20"/>
    <p:sldId id="284" r:id="rId21"/>
    <p:sldId id="271" r:id="rId22"/>
    <p:sldId id="286" r:id="rId23"/>
    <p:sldId id="285" r:id="rId24"/>
    <p:sldId id="274" r:id="rId25"/>
    <p:sldId id="287" r:id="rId26"/>
    <p:sldId id="288" r:id="rId27"/>
    <p:sldId id="273" r:id="rId28"/>
    <p:sldId id="278" r:id="rId29"/>
    <p:sldId id="279" r:id="rId30"/>
    <p:sldId id="297" r:id="rId31"/>
    <p:sldId id="283" r:id="rId32"/>
    <p:sldId id="277" r:id="rId33"/>
    <p:sldId id="280" r:id="rId34"/>
    <p:sldId id="275" r:id="rId35"/>
    <p:sldId id="293" r:id="rId36"/>
    <p:sldId id="276" r:id="rId37"/>
    <p:sldId id="298"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47" autoAdjust="0"/>
    <p:restoredTop sz="94660"/>
  </p:normalViewPr>
  <p:slideViewPr>
    <p:cSldViewPr>
      <p:cViewPr>
        <p:scale>
          <a:sx n="75" d="100"/>
          <a:sy n="75" d="100"/>
        </p:scale>
        <p:origin x="-135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5/16/2013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5/16/2013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viget.com/inspire/5-lessons-from-a-cartoonist-applied-to-the-website-creation-proc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5b%5bhttp:/www.youtube.com/watch?v=A_9gl3MNA10%5d%5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9wQkLthhHK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732" y="1142984"/>
            <a:ext cx="7835268" cy="1472184"/>
          </a:xfrm>
        </p:spPr>
        <p:txBody>
          <a:bodyPr>
            <a:normAutofit/>
          </a:bodyPr>
          <a:lstStyle/>
          <a:p>
            <a:r>
              <a:rPr lang="en-IN" dirty="0" smtClean="0"/>
              <a:t>	Sketching user experience</a:t>
            </a:r>
            <a:endParaRPr lang="en-IN" dirty="0"/>
          </a:p>
        </p:txBody>
      </p:sp>
      <p:sp>
        <p:nvSpPr>
          <p:cNvPr id="3" name="Subtitle 2"/>
          <p:cNvSpPr>
            <a:spLocks noGrp="1"/>
          </p:cNvSpPr>
          <p:nvPr>
            <p:ph type="subTitle" idx="1"/>
          </p:nvPr>
        </p:nvSpPr>
        <p:spPr>
          <a:xfrm>
            <a:off x="2285984" y="2786058"/>
            <a:ext cx="7406640" cy="1752600"/>
          </a:xfrm>
        </p:spPr>
        <p:txBody>
          <a:bodyPr/>
          <a:lstStyle/>
          <a:p>
            <a:r>
              <a:rPr lang="en-IN" dirty="0" smtClean="0"/>
              <a:t>	</a:t>
            </a:r>
            <a:r>
              <a:rPr lang="en-IN" sz="3600" dirty="0" smtClean="0"/>
              <a:t>Video Envisionment</a:t>
            </a:r>
            <a:endParaRPr lang="en-IN" dirty="0"/>
          </a:p>
        </p:txBody>
      </p:sp>
      <p:sp>
        <p:nvSpPr>
          <p:cNvPr id="4" name="TextBox 3"/>
          <p:cNvSpPr txBox="1"/>
          <p:nvPr/>
        </p:nvSpPr>
        <p:spPr>
          <a:xfrm>
            <a:off x="4929190" y="5715016"/>
            <a:ext cx="3929090" cy="707886"/>
          </a:xfrm>
          <a:prstGeom prst="rect">
            <a:avLst/>
          </a:prstGeom>
          <a:noFill/>
        </p:spPr>
        <p:txBody>
          <a:bodyPr wrap="square" rtlCol="0">
            <a:spAutoFit/>
          </a:bodyPr>
          <a:lstStyle/>
          <a:p>
            <a:r>
              <a:rPr lang="en-IN" sz="2000" dirty="0" smtClean="0">
                <a:latin typeface="Calibri" pitchFamily="34" charset="0"/>
              </a:rPr>
              <a:t>- </a:t>
            </a:r>
            <a:r>
              <a:rPr lang="en-IN" sz="2000" dirty="0" err="1" smtClean="0">
                <a:latin typeface="Calibri" pitchFamily="34" charset="0"/>
              </a:rPr>
              <a:t>Seenuvasan</a:t>
            </a:r>
            <a:r>
              <a:rPr lang="en-IN" sz="2000" dirty="0" smtClean="0">
                <a:latin typeface="Calibri" pitchFamily="34" charset="0"/>
              </a:rPr>
              <a:t> Ramamurthy &amp;</a:t>
            </a:r>
            <a:br>
              <a:rPr lang="en-IN" sz="2000" dirty="0" smtClean="0">
                <a:latin typeface="Calibri" pitchFamily="34" charset="0"/>
              </a:rPr>
            </a:br>
            <a:r>
              <a:rPr lang="en-IN" sz="2000" dirty="0" smtClean="0">
                <a:latin typeface="Calibri" pitchFamily="34" charset="0"/>
              </a:rPr>
              <a:t> Daniel </a:t>
            </a:r>
            <a:r>
              <a:rPr lang="en-IN" sz="2000" dirty="0" err="1" smtClean="0">
                <a:latin typeface="Calibri" pitchFamily="34" charset="0"/>
              </a:rPr>
              <a:t>Klinkhammer</a:t>
            </a:r>
            <a:r>
              <a:rPr lang="en-IN" sz="2000" dirty="0" smtClean="0">
                <a:latin typeface="Calibri" pitchFamily="34" charset="0"/>
              </a:rPr>
              <a:t> as “Advisor”</a:t>
            </a:r>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4638"/>
            <a:ext cx="7715272" cy="1143000"/>
          </a:xfrm>
        </p:spPr>
        <p:txBody>
          <a:bodyPr>
            <a:normAutofit/>
          </a:bodyPr>
          <a:lstStyle/>
          <a:p>
            <a:r>
              <a:rPr lang="en-IN" sz="4000" dirty="0" smtClean="0"/>
              <a:t>Cartoonist way: Related to Design?</a:t>
            </a:r>
            <a:endParaRPr lang="en-IN" sz="4000" dirty="0"/>
          </a:p>
        </p:txBody>
      </p:sp>
      <p:sp>
        <p:nvSpPr>
          <p:cNvPr id="3" name="Content Placeholder 2"/>
          <p:cNvSpPr>
            <a:spLocks noGrp="1"/>
          </p:cNvSpPr>
          <p:nvPr>
            <p:ph idx="1"/>
          </p:nvPr>
        </p:nvSpPr>
        <p:spPr>
          <a:xfrm>
            <a:off x="1643042" y="1714488"/>
            <a:ext cx="7000924" cy="4800600"/>
          </a:xfrm>
        </p:spPr>
        <p:txBody>
          <a:bodyPr>
            <a:normAutofit fontScale="92500" lnSpcReduction="10000"/>
          </a:bodyPr>
          <a:lstStyle/>
          <a:p>
            <a:pPr>
              <a:buNone/>
            </a:pPr>
            <a:r>
              <a:rPr lang="en-IN" sz="2800" dirty="0" smtClean="0">
                <a:latin typeface="Calibri" pitchFamily="34" charset="0"/>
              </a:rPr>
              <a:t>#1 : Sketch the outlines first in the lowest possible fidelity</a:t>
            </a:r>
          </a:p>
          <a:p>
            <a:pPr>
              <a:buNone/>
            </a:pPr>
            <a:r>
              <a:rPr lang="en-IN" sz="2800" dirty="0" smtClean="0">
                <a:latin typeface="Calibri" pitchFamily="34" charset="0"/>
              </a:rPr>
              <a:t>		</a:t>
            </a:r>
            <a:r>
              <a:rPr lang="en-IN" sz="2800" dirty="0" smtClean="0">
                <a:solidFill>
                  <a:srgbClr val="FF0000"/>
                </a:solidFill>
                <a:latin typeface="Calibri" pitchFamily="34" charset="0"/>
              </a:rPr>
              <a:t>- Start you ideas with low cost methods </a:t>
            </a:r>
          </a:p>
          <a:p>
            <a:pPr>
              <a:buNone/>
            </a:pPr>
            <a:r>
              <a:rPr lang="en-IN" sz="2800" dirty="0" smtClean="0">
                <a:latin typeface="Calibri" pitchFamily="34" charset="0"/>
              </a:rPr>
              <a:t>#2 : Refine the important stuff first, save the unimportant stuff for last.</a:t>
            </a:r>
          </a:p>
          <a:p>
            <a:pPr>
              <a:buNone/>
            </a:pPr>
            <a:r>
              <a:rPr lang="en-IN" sz="2800" dirty="0" smtClean="0">
                <a:latin typeface="Calibri" pitchFamily="34" charset="0"/>
              </a:rPr>
              <a:t>		</a:t>
            </a:r>
            <a:r>
              <a:rPr lang="en-IN" sz="2800" dirty="0" smtClean="0">
                <a:solidFill>
                  <a:srgbClr val="FF0000"/>
                </a:solidFill>
                <a:latin typeface="Calibri" pitchFamily="34" charset="0"/>
              </a:rPr>
              <a:t>-  Look out important possibilities at first</a:t>
            </a:r>
          </a:p>
          <a:p>
            <a:pPr>
              <a:buNone/>
            </a:pPr>
            <a:r>
              <a:rPr lang="en-IN" sz="2800" dirty="0" smtClean="0">
                <a:latin typeface="Calibri" pitchFamily="34" charset="0"/>
              </a:rPr>
              <a:t>#3 : Never stop moving the pencil.</a:t>
            </a:r>
          </a:p>
          <a:p>
            <a:pPr>
              <a:buNone/>
            </a:pPr>
            <a:r>
              <a:rPr lang="en-IN" sz="2800" dirty="0" smtClean="0">
                <a:latin typeface="Calibri" pitchFamily="34" charset="0"/>
              </a:rPr>
              <a:t>		</a:t>
            </a:r>
            <a:r>
              <a:rPr lang="en-IN" sz="2800" dirty="0" smtClean="0">
                <a:solidFill>
                  <a:srgbClr val="FF0000"/>
                </a:solidFill>
                <a:latin typeface="Calibri" pitchFamily="34" charset="0"/>
              </a:rPr>
              <a:t>- Explore till you find best design</a:t>
            </a:r>
          </a:p>
          <a:p>
            <a:pPr>
              <a:buNone/>
            </a:pPr>
            <a:r>
              <a:rPr lang="en-IN" sz="2800" dirty="0" smtClean="0"/>
              <a:t>#4 : It's easier to erase thin, light lines than it is dark, heavy ones.</a:t>
            </a:r>
            <a:endParaRPr lang="en-IN" sz="2800" dirty="0" smtClean="0">
              <a:latin typeface="Calibri" pitchFamily="34" charset="0"/>
            </a:endParaRPr>
          </a:p>
          <a:p>
            <a:pPr>
              <a:buNone/>
            </a:pPr>
            <a:r>
              <a:rPr lang="en-IN" sz="2800" dirty="0" smtClean="0">
                <a:latin typeface="Calibri" pitchFamily="34" charset="0"/>
              </a:rPr>
              <a:t>		</a:t>
            </a:r>
            <a:r>
              <a:rPr lang="en-IN" sz="2800" dirty="0" smtClean="0">
                <a:solidFill>
                  <a:srgbClr val="FF0000"/>
                </a:solidFill>
                <a:latin typeface="Calibri" pitchFamily="34" charset="0"/>
              </a:rPr>
              <a:t>- Easier to correct design than code</a:t>
            </a:r>
          </a:p>
          <a:p>
            <a:pPr>
              <a:buNone/>
            </a:pPr>
            <a:endParaRPr lang="en-IN" sz="2800" dirty="0" smtClean="0">
              <a:latin typeface="Calibri" pitchFamily="34" charset="0"/>
            </a:endParaRPr>
          </a:p>
          <a:p>
            <a:pPr>
              <a:buNone/>
            </a:pPr>
            <a:endParaRPr lang="en-IN" sz="2800" dirty="0" smtClean="0">
              <a:latin typeface="Calibri" pitchFamily="34" charset="0"/>
            </a:endParaRPr>
          </a:p>
          <a:p>
            <a:pPr>
              <a:buNone/>
            </a:pPr>
            <a:endParaRPr lang="en-IN" sz="2800" dirty="0">
              <a:latin typeface="Calibri" pitchFamily="34" charset="0"/>
            </a:endParaRPr>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 name="Rectangle 5"/>
          <p:cNvSpPr/>
          <p:nvPr/>
        </p:nvSpPr>
        <p:spPr>
          <a:xfrm>
            <a:off x="1285852" y="6396335"/>
            <a:ext cx="7429552" cy="276999"/>
          </a:xfrm>
          <a:prstGeom prst="rect">
            <a:avLst/>
          </a:prstGeom>
        </p:spPr>
        <p:txBody>
          <a:bodyPr wrap="square">
            <a:spAutoFit/>
          </a:bodyPr>
          <a:lstStyle/>
          <a:p>
            <a:r>
              <a:rPr lang="en-IN" sz="1200" dirty="0" err="1" smtClean="0">
                <a:latin typeface="Calibri" pitchFamily="34" charset="0"/>
                <a:hlinkClick r:id="rId2" tooltip="http://viget.com/inspire/5-lessons-from-a-cartoonist-applied-to-the-website-creation-process"/>
              </a:rPr>
              <a:t>Refernce</a:t>
            </a:r>
            <a:r>
              <a:rPr lang="en-IN" sz="1200" dirty="0" smtClean="0">
                <a:latin typeface="Calibri" pitchFamily="34" charset="0"/>
                <a:hlinkClick r:id="rId2" tooltip="http://viget.com/inspire/5-lessons-from-a-cartoonist-applied-to-the-website-creation-process"/>
              </a:rPr>
              <a:t> : http://viget.com/inspire/5-lessons-from-a-cartoonist-applied-to-the-website-creation-process</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t>Why Video in sketching ?</a:t>
            </a:r>
            <a:endParaRPr lang="en-IN" sz="4000" dirty="0"/>
          </a:p>
        </p:txBody>
      </p:sp>
      <p:sp>
        <p:nvSpPr>
          <p:cNvPr id="3" name="Content Placeholder 2"/>
          <p:cNvSpPr>
            <a:spLocks noGrp="1"/>
          </p:cNvSpPr>
          <p:nvPr>
            <p:ph idx="1"/>
          </p:nvPr>
        </p:nvSpPr>
        <p:spPr>
          <a:xfrm>
            <a:off x="1357290" y="1643050"/>
            <a:ext cx="7786710" cy="4800600"/>
          </a:xfrm>
        </p:spPr>
        <p:txBody>
          <a:bodyPr>
            <a:normAutofit/>
          </a:bodyPr>
          <a:lstStyle/>
          <a:p>
            <a:pPr marL="596646" indent="-514350">
              <a:buAutoNum type="arabicPeriod"/>
            </a:pPr>
            <a:r>
              <a:rPr lang="en-IN" dirty="0" smtClean="0"/>
              <a:t>Video captures ideal behaviour over time. </a:t>
            </a:r>
          </a:p>
          <a:p>
            <a:pPr marL="596646" indent="-514350">
              <a:buAutoNum type="arabicPeriod"/>
            </a:pPr>
            <a:endParaRPr lang="en-IN" dirty="0" smtClean="0"/>
          </a:p>
          <a:p>
            <a:pPr marL="596646" indent="-514350">
              <a:buAutoNum type="arabicPeriod"/>
            </a:pPr>
            <a:r>
              <a:rPr lang="en-IN" dirty="0" smtClean="0"/>
              <a:t> Video captures what document only describes. </a:t>
            </a:r>
          </a:p>
          <a:p>
            <a:pPr marL="596646" indent="-514350">
              <a:buAutoNum type="arabicPeriod"/>
            </a:pPr>
            <a:endParaRPr lang="en-IN" dirty="0" smtClean="0"/>
          </a:p>
          <a:p>
            <a:pPr marL="596646" indent="-514350">
              <a:buAutoNum type="arabicPeriod"/>
            </a:pPr>
            <a:r>
              <a:rPr lang="en-IN" dirty="0" smtClean="0"/>
              <a:t> Video captures gestural affordances. </a:t>
            </a:r>
          </a:p>
          <a:p>
            <a:pPr marL="596646" indent="-514350">
              <a:buAutoNum type="arabicPeriod"/>
            </a:pPr>
            <a:endParaRPr lang="en-IN" dirty="0" smtClean="0"/>
          </a:p>
          <a:p>
            <a:pPr marL="596646" indent="-514350">
              <a:buAutoNum type="arabicPeriod"/>
            </a:pPr>
            <a:r>
              <a:rPr lang="en-IN" dirty="0" smtClean="0"/>
              <a:t> Video captures stakeholder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The process : Video Envisionment</a:t>
            </a:r>
            <a:br>
              <a:rPr lang="en-IN" sz="4000" dirty="0" smtClean="0"/>
            </a:br>
            <a:endParaRPr lang="en-IN" sz="4000" dirty="0"/>
          </a:p>
        </p:txBody>
      </p:sp>
      <p:sp>
        <p:nvSpPr>
          <p:cNvPr id="3" name="Content Placeholder 2"/>
          <p:cNvSpPr>
            <a:spLocks noGrp="1"/>
          </p:cNvSpPr>
          <p:nvPr>
            <p:ph idx="1"/>
          </p:nvPr>
        </p:nvSpPr>
        <p:spPr/>
        <p:txBody>
          <a:bodyPr/>
          <a:lstStyle/>
          <a:p>
            <a:pPr>
              <a:spcAft>
                <a:spcPts val="1200"/>
              </a:spcAft>
            </a:pPr>
            <a:r>
              <a:rPr lang="en-IN" dirty="0" smtClean="0"/>
              <a:t>Plan the shoot</a:t>
            </a:r>
          </a:p>
          <a:p>
            <a:pPr>
              <a:spcAft>
                <a:spcPts val="1200"/>
              </a:spcAft>
            </a:pPr>
            <a:r>
              <a:rPr lang="en-IN" dirty="0" smtClean="0"/>
              <a:t>Set-up the shoot</a:t>
            </a:r>
          </a:p>
          <a:p>
            <a:pPr>
              <a:spcAft>
                <a:spcPts val="1200"/>
              </a:spcAft>
            </a:pPr>
            <a:r>
              <a:rPr lang="en-IN" dirty="0" smtClean="0"/>
              <a:t>Shoot the scenario </a:t>
            </a:r>
          </a:p>
          <a:p>
            <a:pPr>
              <a:spcAft>
                <a:spcPts val="1200"/>
              </a:spcAft>
            </a:pPr>
            <a:r>
              <a:rPr lang="en-IN" dirty="0" smtClean="0"/>
              <a:t>Evaluate and edit</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 Plan the shoot</a:t>
            </a:r>
            <a:br>
              <a:rPr lang="en-IN" sz="4000" dirty="0" smtClean="0"/>
            </a:br>
            <a:endParaRPr lang="en-IN" sz="4000" dirty="0"/>
          </a:p>
        </p:txBody>
      </p:sp>
      <p:sp>
        <p:nvSpPr>
          <p:cNvPr id="3" name="Content Placeholder 2"/>
          <p:cNvSpPr>
            <a:spLocks noGrp="1"/>
          </p:cNvSpPr>
          <p:nvPr>
            <p:ph idx="1"/>
          </p:nvPr>
        </p:nvSpPr>
        <p:spPr/>
        <p:txBody>
          <a:bodyPr>
            <a:normAutofit/>
          </a:bodyPr>
          <a:lstStyle/>
          <a:p>
            <a:pPr>
              <a:spcAft>
                <a:spcPts val="1200"/>
              </a:spcAft>
            </a:pPr>
            <a:r>
              <a:rPr lang="en-IN" sz="2400" dirty="0" smtClean="0">
                <a:latin typeface="Calibri" pitchFamily="34" charset="0"/>
              </a:rPr>
              <a:t>Create the complete story board at first.</a:t>
            </a:r>
          </a:p>
          <a:p>
            <a:pPr>
              <a:spcAft>
                <a:spcPts val="1200"/>
              </a:spcAft>
            </a:pPr>
            <a:r>
              <a:rPr lang="en-IN" sz="2400" dirty="0" smtClean="0">
                <a:latin typeface="Calibri" pitchFamily="34" charset="0"/>
              </a:rPr>
              <a:t> Find the sketched out flow of the each and every screen</a:t>
            </a:r>
          </a:p>
          <a:p>
            <a:pPr>
              <a:spcAft>
                <a:spcPts val="1200"/>
              </a:spcAft>
            </a:pPr>
            <a:r>
              <a:rPr lang="en-IN" sz="2400" dirty="0" smtClean="0">
                <a:latin typeface="Calibri" pitchFamily="34" charset="0"/>
              </a:rPr>
              <a:t> Interactions and the devices used are to be decided</a:t>
            </a:r>
          </a:p>
          <a:p>
            <a:pPr>
              <a:spcAft>
                <a:spcPts val="1200"/>
              </a:spcAft>
            </a:pPr>
            <a:r>
              <a:rPr lang="en-IN" sz="2400" dirty="0" smtClean="0">
                <a:latin typeface="Calibri" pitchFamily="34" charset="0"/>
              </a:rPr>
              <a:t> Have the location setup and the pre-visualize the angle too to avoid repeated iterations in video making</a:t>
            </a:r>
          </a:p>
          <a:p>
            <a:pPr>
              <a:spcAft>
                <a:spcPts val="1200"/>
              </a:spcAft>
            </a:pPr>
            <a:r>
              <a:rPr lang="en-IN" sz="2400" dirty="0" smtClean="0"/>
              <a:t>Get idea about the voice over,  the mime,  to be synchronized with the video</a:t>
            </a:r>
            <a:endParaRPr lang="en-IN"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 Plan the shoot</a:t>
            </a:r>
            <a:br>
              <a:rPr lang="en-IN" sz="4000" dirty="0" smtClean="0"/>
            </a:br>
            <a:endParaRPr lang="en-IN" sz="4000" dirty="0"/>
          </a:p>
        </p:txBody>
      </p:sp>
      <p:pic>
        <p:nvPicPr>
          <p:cNvPr id="20481" name="Picture 1" descr="E:\IE\S_SUX\images\a_20.jpg"/>
          <p:cNvPicPr>
            <a:picLocks noChangeAspect="1" noChangeArrowheads="1"/>
          </p:cNvPicPr>
          <p:nvPr/>
        </p:nvPicPr>
        <p:blipFill>
          <a:blip r:embed="rId2"/>
          <a:srcRect/>
          <a:stretch>
            <a:fillRect/>
          </a:stretch>
        </p:blipFill>
        <p:spPr bwMode="auto">
          <a:xfrm>
            <a:off x="1785918" y="1171559"/>
            <a:ext cx="6215066" cy="49720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 Set-up the shoot</a:t>
            </a:r>
            <a:br>
              <a:rPr lang="en-IN" sz="4000" dirty="0" smtClean="0"/>
            </a:br>
            <a:endParaRPr lang="en-IN" sz="4000" dirty="0"/>
          </a:p>
        </p:txBody>
      </p:sp>
      <p:sp>
        <p:nvSpPr>
          <p:cNvPr id="3" name="Content Placeholder 2"/>
          <p:cNvSpPr>
            <a:spLocks noGrp="1"/>
          </p:cNvSpPr>
          <p:nvPr>
            <p:ph idx="1"/>
          </p:nvPr>
        </p:nvSpPr>
        <p:spPr/>
        <p:txBody>
          <a:bodyPr>
            <a:normAutofit/>
          </a:bodyPr>
          <a:lstStyle/>
          <a:p>
            <a:pPr>
              <a:spcAft>
                <a:spcPts val="1200"/>
              </a:spcAft>
            </a:pPr>
            <a:r>
              <a:rPr lang="en-IN" sz="2400" dirty="0" smtClean="0"/>
              <a:t>Draw necessary screens at size, build devices at proportional level to the screens</a:t>
            </a:r>
            <a:r>
              <a:rPr lang="en-IN" sz="2400" dirty="0" smtClean="0">
                <a:latin typeface="Calibri" pitchFamily="34" charset="0"/>
              </a:rPr>
              <a:t>.</a:t>
            </a:r>
          </a:p>
          <a:p>
            <a:pPr>
              <a:spcAft>
                <a:spcPts val="1200"/>
              </a:spcAft>
            </a:pPr>
            <a:r>
              <a:rPr lang="en-IN" sz="2400" dirty="0" smtClean="0">
                <a:latin typeface="Calibri" pitchFamily="34" charset="0"/>
              </a:rPr>
              <a:t> </a:t>
            </a:r>
            <a:r>
              <a:rPr lang="en-IN" sz="2400" dirty="0" smtClean="0"/>
              <a:t>Setup materials on location before starting the shoot.</a:t>
            </a:r>
            <a:endParaRPr lang="en-IN" sz="2400" dirty="0" smtClean="0">
              <a:latin typeface="Calibri" pitchFamily="34" charset="0"/>
            </a:endParaRPr>
          </a:p>
          <a:p>
            <a:pPr>
              <a:spcAft>
                <a:spcPts val="1200"/>
              </a:spcAft>
            </a:pPr>
            <a:r>
              <a:rPr lang="en-IN" sz="2400" dirty="0" smtClean="0">
                <a:latin typeface="Calibri" pitchFamily="34" charset="0"/>
              </a:rPr>
              <a:t> </a:t>
            </a:r>
            <a:r>
              <a:rPr lang="en-IN" sz="2400" dirty="0" smtClean="0"/>
              <a:t>It is also advisable to check the lighting and the actual camera angles.</a:t>
            </a:r>
            <a:endParaRPr lang="en-IN" sz="2400" dirty="0">
              <a:latin typeface="Calibri" pitchFamily="34" charset="0"/>
            </a:endParaRPr>
          </a:p>
        </p:txBody>
      </p:sp>
      <p:pic>
        <p:nvPicPr>
          <p:cNvPr id="4" name="Picture 3" descr="E:\IE\S_SUX\images\set-up the shoot.png"/>
          <p:cNvPicPr>
            <a:picLocks noChangeAspect="1" noChangeArrowheads="1"/>
          </p:cNvPicPr>
          <p:nvPr/>
        </p:nvPicPr>
        <p:blipFill>
          <a:blip r:embed="rId2"/>
          <a:srcRect/>
          <a:stretch>
            <a:fillRect/>
          </a:stretch>
        </p:blipFill>
        <p:spPr bwMode="auto">
          <a:xfrm>
            <a:off x="5357786" y="3929066"/>
            <a:ext cx="3786214" cy="2786082"/>
          </a:xfrm>
          <a:prstGeom prst="rect">
            <a:avLst/>
          </a:prstGeom>
          <a:noFill/>
        </p:spPr>
      </p:pic>
      <p:pic>
        <p:nvPicPr>
          <p:cNvPr id="5" name="Picture 3" descr="E:\IE\S_SUX\images\Studio-Wildfowl-Designs-W.jpg"/>
          <p:cNvPicPr>
            <a:picLocks noChangeAspect="1" noChangeArrowheads="1"/>
          </p:cNvPicPr>
          <p:nvPr/>
        </p:nvPicPr>
        <p:blipFill>
          <a:blip r:embed="rId3"/>
          <a:srcRect/>
          <a:stretch>
            <a:fillRect/>
          </a:stretch>
        </p:blipFill>
        <p:spPr bwMode="auto">
          <a:xfrm>
            <a:off x="1071538" y="3929066"/>
            <a:ext cx="4148238" cy="2758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 Shoot the scenario</a:t>
            </a:r>
            <a:br>
              <a:rPr lang="en-IN" sz="4000" dirty="0" smtClean="0"/>
            </a:br>
            <a:endParaRPr lang="en-IN" sz="4000" dirty="0"/>
          </a:p>
        </p:txBody>
      </p:sp>
      <p:sp>
        <p:nvSpPr>
          <p:cNvPr id="3" name="Content Placeholder 2"/>
          <p:cNvSpPr>
            <a:spLocks noGrp="1"/>
          </p:cNvSpPr>
          <p:nvPr>
            <p:ph idx="1"/>
          </p:nvPr>
        </p:nvSpPr>
        <p:spPr/>
        <p:txBody>
          <a:bodyPr>
            <a:normAutofit/>
          </a:bodyPr>
          <a:lstStyle/>
          <a:p>
            <a:pPr>
              <a:spcAft>
                <a:spcPts val="1200"/>
              </a:spcAft>
            </a:pPr>
            <a:r>
              <a:rPr lang="en-IN" sz="2400" dirty="0" smtClean="0"/>
              <a:t>Use a tripod while shooting any kind of scene.</a:t>
            </a:r>
            <a:endParaRPr lang="en-IN" sz="2400" dirty="0" smtClean="0">
              <a:latin typeface="Calibri" pitchFamily="34" charset="0"/>
            </a:endParaRPr>
          </a:p>
          <a:p>
            <a:pPr>
              <a:spcAft>
                <a:spcPts val="1200"/>
              </a:spcAft>
            </a:pPr>
            <a:r>
              <a:rPr lang="en-IN" sz="2400" dirty="0" smtClean="0">
                <a:latin typeface="Calibri" pitchFamily="34" charset="0"/>
              </a:rPr>
              <a:t> </a:t>
            </a:r>
            <a:r>
              <a:rPr lang="en-IN" sz="2400" dirty="0" smtClean="0"/>
              <a:t>Adjusting details and editing in the camera will avoid handful of tasks later.</a:t>
            </a:r>
            <a:endParaRPr lang="en-IN" sz="2400" dirty="0" smtClean="0">
              <a:latin typeface="Calibri" pitchFamily="34" charset="0"/>
            </a:endParaRPr>
          </a:p>
          <a:p>
            <a:pPr>
              <a:spcAft>
                <a:spcPts val="1200"/>
              </a:spcAft>
            </a:pPr>
            <a:r>
              <a:rPr lang="en-IN" sz="2400" dirty="0" smtClean="0">
                <a:latin typeface="Calibri" pitchFamily="34" charset="0"/>
              </a:rPr>
              <a:t> </a:t>
            </a:r>
            <a:r>
              <a:rPr lang="en-IN" sz="2400" dirty="0" smtClean="0"/>
              <a:t>We also need to shoot duplicate shots which are critical at later stages.</a:t>
            </a:r>
            <a:endParaRPr lang="en-IN" sz="2400" dirty="0">
              <a:latin typeface="Calibri" pitchFamily="34" charset="0"/>
            </a:endParaRPr>
          </a:p>
        </p:txBody>
      </p:sp>
      <p:pic>
        <p:nvPicPr>
          <p:cNvPr id="17409" name="Picture 1" descr="E:\IE\S_SUX\images\Cue_Jeff_DP4_lab3.jpg"/>
          <p:cNvPicPr>
            <a:picLocks noChangeAspect="1" noChangeArrowheads="1"/>
          </p:cNvPicPr>
          <p:nvPr/>
        </p:nvPicPr>
        <p:blipFill>
          <a:blip r:embed="rId2" cstate="print"/>
          <a:srcRect t="7231" b="12534"/>
          <a:stretch>
            <a:fillRect/>
          </a:stretch>
        </p:blipFill>
        <p:spPr bwMode="auto">
          <a:xfrm>
            <a:off x="1285852" y="3793818"/>
            <a:ext cx="3857652" cy="3064182"/>
          </a:xfrm>
          <a:prstGeom prst="rect">
            <a:avLst/>
          </a:prstGeom>
          <a:noFill/>
        </p:spPr>
      </p:pic>
      <p:pic>
        <p:nvPicPr>
          <p:cNvPr id="17410" name="Picture 2" descr="E:\IE\S_SUX\images\images.jpg"/>
          <p:cNvPicPr>
            <a:picLocks noChangeAspect="1" noChangeArrowheads="1"/>
          </p:cNvPicPr>
          <p:nvPr/>
        </p:nvPicPr>
        <p:blipFill>
          <a:blip r:embed="rId3"/>
          <a:srcRect/>
          <a:stretch>
            <a:fillRect/>
          </a:stretch>
        </p:blipFill>
        <p:spPr bwMode="auto">
          <a:xfrm>
            <a:off x="5386673" y="3857628"/>
            <a:ext cx="3757327"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 Evaluate and edit</a:t>
            </a:r>
            <a:br>
              <a:rPr lang="en-IN" sz="4000" dirty="0" smtClean="0"/>
            </a:br>
            <a:endParaRPr lang="en-IN" sz="4000" dirty="0"/>
          </a:p>
        </p:txBody>
      </p:sp>
      <p:sp>
        <p:nvSpPr>
          <p:cNvPr id="3" name="Content Placeholder 2"/>
          <p:cNvSpPr>
            <a:spLocks noGrp="1"/>
          </p:cNvSpPr>
          <p:nvPr>
            <p:ph idx="1"/>
          </p:nvPr>
        </p:nvSpPr>
        <p:spPr/>
        <p:txBody>
          <a:bodyPr>
            <a:normAutofit/>
          </a:bodyPr>
          <a:lstStyle/>
          <a:p>
            <a:pPr>
              <a:spcAft>
                <a:spcPts val="1200"/>
              </a:spcAft>
            </a:pPr>
            <a:r>
              <a:rPr lang="en-IN" sz="2400" dirty="0" smtClean="0"/>
              <a:t>Watch out all the takes, write up notes to connect with the story board.</a:t>
            </a:r>
            <a:endParaRPr lang="en-IN" sz="2400" dirty="0" smtClean="0">
              <a:latin typeface="Calibri" pitchFamily="34" charset="0"/>
            </a:endParaRPr>
          </a:p>
          <a:p>
            <a:pPr>
              <a:spcAft>
                <a:spcPts val="1200"/>
              </a:spcAft>
            </a:pPr>
            <a:r>
              <a:rPr lang="en-IN" sz="2400" dirty="0" smtClean="0"/>
              <a:t>It may also require some re-shoots for some of the necessary takes.</a:t>
            </a:r>
            <a:endParaRPr lang="en-IN" sz="2400" dirty="0" smtClean="0">
              <a:latin typeface="Calibri" pitchFamily="34" charset="0"/>
            </a:endParaRPr>
          </a:p>
          <a:p>
            <a:pPr>
              <a:spcAft>
                <a:spcPts val="1200"/>
              </a:spcAft>
            </a:pPr>
            <a:r>
              <a:rPr lang="en-IN" sz="2400" dirty="0" smtClean="0">
                <a:latin typeface="Calibri" pitchFamily="34" charset="0"/>
              </a:rPr>
              <a:t> </a:t>
            </a:r>
            <a:r>
              <a:rPr lang="en-IN" sz="2400" dirty="0" smtClean="0"/>
              <a:t>Load best takes into the editing program to make your sketching shot as a video.</a:t>
            </a:r>
          </a:p>
          <a:p>
            <a:pPr>
              <a:spcAft>
                <a:spcPts val="1200"/>
              </a:spcAft>
            </a:pPr>
            <a:r>
              <a:rPr lang="en-IN" sz="2400" dirty="0" smtClean="0"/>
              <a:t>Iterations during the evaluation will avoid errors made in the environment setup</a:t>
            </a:r>
            <a:endParaRPr lang="en-IN"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Video prototype advantages</a:t>
            </a:r>
            <a:endParaRPr lang="en-IN" dirty="0"/>
          </a:p>
        </p:txBody>
      </p:sp>
      <p:sp>
        <p:nvSpPr>
          <p:cNvPr id="3" name="Content Placeholder 2"/>
          <p:cNvSpPr>
            <a:spLocks noGrp="1"/>
          </p:cNvSpPr>
          <p:nvPr>
            <p:ph idx="1"/>
          </p:nvPr>
        </p:nvSpPr>
        <p:spPr/>
        <p:txBody>
          <a:bodyPr/>
          <a:lstStyle/>
          <a:p>
            <a:endParaRPr lang="en-IN" dirty="0"/>
          </a:p>
        </p:txBody>
      </p:sp>
      <p:sp>
        <p:nvSpPr>
          <p:cNvPr id="5" name="TextBox 4"/>
          <p:cNvSpPr txBox="1"/>
          <p:nvPr/>
        </p:nvSpPr>
        <p:spPr>
          <a:xfrm>
            <a:off x="3000364" y="6550223"/>
            <a:ext cx="6786610" cy="307777"/>
          </a:xfrm>
          <a:prstGeom prst="rect">
            <a:avLst/>
          </a:prstGeom>
          <a:noFill/>
        </p:spPr>
        <p:txBody>
          <a:bodyPr wrap="square" rtlCol="0">
            <a:spAutoFit/>
          </a:bodyPr>
          <a:lstStyle/>
          <a:p>
            <a:r>
              <a:rPr lang="en-IN" sz="1400" dirty="0" smtClean="0">
                <a:latin typeface="Calibri" pitchFamily="34" charset="0"/>
              </a:rPr>
              <a:t>Reference: “Prototyping  - The practitioner’s guide“,  Todd </a:t>
            </a:r>
            <a:r>
              <a:rPr lang="en-IN" sz="1400" dirty="0" err="1" smtClean="0">
                <a:latin typeface="Calibri" pitchFamily="34" charset="0"/>
              </a:rPr>
              <a:t>Zaki</a:t>
            </a:r>
            <a:r>
              <a:rPr lang="en-IN" sz="1400" dirty="0" smtClean="0">
                <a:latin typeface="Calibri" pitchFamily="34" charset="0"/>
              </a:rPr>
              <a:t> </a:t>
            </a:r>
            <a:r>
              <a:rPr lang="en-IN" sz="1400" dirty="0" err="1" smtClean="0">
                <a:latin typeface="Calibri" pitchFamily="34" charset="0"/>
              </a:rPr>
              <a:t>Warfel</a:t>
            </a:r>
            <a:endParaRPr lang="en-IN" sz="1400" dirty="0">
              <a:latin typeface="Calibri" pitchFamily="34" charset="0"/>
            </a:endParaRPr>
          </a:p>
        </p:txBody>
      </p:sp>
      <p:pic>
        <p:nvPicPr>
          <p:cNvPr id="48130" name="Picture 2"/>
          <p:cNvPicPr>
            <a:picLocks noChangeAspect="1" noChangeArrowheads="1"/>
          </p:cNvPicPr>
          <p:nvPr/>
        </p:nvPicPr>
        <p:blipFill>
          <a:blip r:embed="rId2"/>
          <a:srcRect/>
          <a:stretch>
            <a:fillRect/>
          </a:stretch>
        </p:blipFill>
        <p:spPr bwMode="auto">
          <a:xfrm>
            <a:off x="1695449" y="1833563"/>
            <a:ext cx="7127003" cy="39528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Video prototype advantages</a:t>
            </a:r>
            <a:endParaRPr lang="en-IN" dirty="0"/>
          </a:p>
        </p:txBody>
      </p:sp>
      <p:sp>
        <p:nvSpPr>
          <p:cNvPr id="3" name="Content Placeholder 2"/>
          <p:cNvSpPr>
            <a:spLocks noGrp="1"/>
          </p:cNvSpPr>
          <p:nvPr>
            <p:ph idx="1"/>
          </p:nvPr>
        </p:nvSpPr>
        <p:spPr/>
        <p:txBody>
          <a:bodyPr/>
          <a:lstStyle/>
          <a:p>
            <a:endParaRPr lang="en-IN" dirty="0"/>
          </a:p>
        </p:txBody>
      </p:sp>
      <p:pic>
        <p:nvPicPr>
          <p:cNvPr id="47106" name="Picture 2"/>
          <p:cNvPicPr>
            <a:picLocks noChangeAspect="1" noChangeArrowheads="1"/>
          </p:cNvPicPr>
          <p:nvPr/>
        </p:nvPicPr>
        <p:blipFill>
          <a:blip r:embed="rId2"/>
          <a:srcRect/>
          <a:stretch>
            <a:fillRect/>
          </a:stretch>
        </p:blipFill>
        <p:spPr bwMode="auto">
          <a:xfrm>
            <a:off x="1643042" y="1571612"/>
            <a:ext cx="7056205" cy="3952891"/>
          </a:xfrm>
          <a:prstGeom prst="rect">
            <a:avLst/>
          </a:prstGeom>
          <a:noFill/>
          <a:ln w="9525">
            <a:noFill/>
            <a:miter lim="800000"/>
            <a:headEnd/>
            <a:tailEnd/>
          </a:ln>
          <a:effectLst/>
        </p:spPr>
      </p:pic>
      <p:sp>
        <p:nvSpPr>
          <p:cNvPr id="5" name="TextBox 4"/>
          <p:cNvSpPr txBox="1"/>
          <p:nvPr/>
        </p:nvSpPr>
        <p:spPr>
          <a:xfrm>
            <a:off x="3000364" y="6550223"/>
            <a:ext cx="6786610" cy="307777"/>
          </a:xfrm>
          <a:prstGeom prst="rect">
            <a:avLst/>
          </a:prstGeom>
          <a:noFill/>
        </p:spPr>
        <p:txBody>
          <a:bodyPr wrap="square" rtlCol="0">
            <a:spAutoFit/>
          </a:bodyPr>
          <a:lstStyle/>
          <a:p>
            <a:r>
              <a:rPr lang="en-IN" sz="1400" dirty="0" smtClean="0">
                <a:latin typeface="Calibri" pitchFamily="34" charset="0"/>
              </a:rPr>
              <a:t>Reference: “Prototyping  - The practitioner’s guide“,  Todd </a:t>
            </a:r>
            <a:r>
              <a:rPr lang="en-IN" sz="1400" dirty="0" err="1" smtClean="0">
                <a:latin typeface="Calibri" pitchFamily="34" charset="0"/>
              </a:rPr>
              <a:t>Zaki</a:t>
            </a:r>
            <a:r>
              <a:rPr lang="en-IN" sz="1400" dirty="0" smtClean="0">
                <a:latin typeface="Calibri" pitchFamily="34" charset="0"/>
              </a:rPr>
              <a:t> </a:t>
            </a:r>
            <a:r>
              <a:rPr lang="en-IN" sz="1400" dirty="0" err="1" smtClean="0">
                <a:latin typeface="Calibri" pitchFamily="34" charset="0"/>
              </a:rPr>
              <a:t>Warfel</a:t>
            </a:r>
            <a:endParaRPr lang="en-IN" sz="1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643042" y="2571744"/>
            <a:ext cx="8229600" cy="4525963"/>
          </a:xfrm>
        </p:spPr>
        <p:txBody>
          <a:bodyPr>
            <a:normAutofit/>
          </a:bodyPr>
          <a:lstStyle/>
          <a:p>
            <a:pPr>
              <a:buNone/>
            </a:pPr>
            <a:r>
              <a:rPr lang="en-IN" sz="3600" dirty="0" smtClean="0"/>
              <a:t>	DESIGN is not HOW IT LOOKS, </a:t>
            </a:r>
          </a:p>
          <a:p>
            <a:pPr lvl="1">
              <a:buNone/>
            </a:pPr>
            <a:r>
              <a:rPr lang="en-IN" sz="3600" dirty="0" smtClean="0"/>
              <a:t>            but it’s HOW IT WORKS</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sz="3600" dirty="0" smtClean="0"/>
              <a:t>  </a:t>
            </a:r>
          </a:p>
          <a:p>
            <a:pPr>
              <a:buNone/>
            </a:pPr>
            <a:r>
              <a:rPr lang="en-IN" sz="3600" dirty="0" smtClean="0"/>
              <a:t>  “IF YOU WANT TO HIT BY A CAR GO AND PLAY IN TRAFFIC, NOT IN CORNFIELD”</a:t>
            </a:r>
          </a:p>
          <a:p>
            <a:pPr>
              <a:buNone/>
            </a:pPr>
            <a:r>
              <a:rPr lang="en-IN" sz="3600" dirty="0" smtClean="0"/>
              <a:t>						</a:t>
            </a:r>
            <a:endParaRPr lang="en-IN" sz="3600" dirty="0"/>
          </a:p>
        </p:txBody>
      </p:sp>
      <p:sp>
        <p:nvSpPr>
          <p:cNvPr id="4" name="TextBox 3"/>
          <p:cNvSpPr txBox="1"/>
          <p:nvPr/>
        </p:nvSpPr>
        <p:spPr>
          <a:xfrm>
            <a:off x="5214942" y="3357562"/>
            <a:ext cx="5429288" cy="400110"/>
          </a:xfrm>
          <a:prstGeom prst="rect">
            <a:avLst/>
          </a:prstGeom>
          <a:noFill/>
        </p:spPr>
        <p:txBody>
          <a:bodyPr wrap="square" rtlCol="0">
            <a:spAutoFit/>
          </a:bodyPr>
          <a:lstStyle/>
          <a:p>
            <a:r>
              <a:rPr lang="en-IN" sz="2000" dirty="0" smtClean="0">
                <a:latin typeface="Calibri" pitchFamily="34" charset="0"/>
              </a:rPr>
              <a:t>- Bill Buxton</a:t>
            </a:r>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Sketch a Move</a:t>
            </a:r>
          </a:p>
        </p:txBody>
      </p:sp>
      <p:sp>
        <p:nvSpPr>
          <p:cNvPr id="3" name="Content Placeholder 2"/>
          <p:cNvSpPr>
            <a:spLocks noGrp="1"/>
          </p:cNvSpPr>
          <p:nvPr>
            <p:ph idx="1"/>
          </p:nvPr>
        </p:nvSpPr>
        <p:spPr/>
        <p:txBody>
          <a:bodyPr>
            <a:normAutofit/>
          </a:bodyPr>
          <a:lstStyle/>
          <a:p>
            <a:pPr>
              <a:spcAft>
                <a:spcPts val="1200"/>
              </a:spcAft>
              <a:buNone/>
            </a:pPr>
            <a:r>
              <a:rPr lang="en-IN" sz="2400" dirty="0" smtClean="0">
                <a:latin typeface="Calibri" pitchFamily="34" charset="0"/>
              </a:rPr>
              <a:t>A concept by </a:t>
            </a:r>
            <a:r>
              <a:rPr lang="en-IN" sz="2400" dirty="0" err="1" smtClean="0">
                <a:latin typeface="Calibri" pitchFamily="34" charset="0"/>
              </a:rPr>
              <a:t>Anab</a:t>
            </a:r>
            <a:r>
              <a:rPr lang="en-IN" sz="2400" dirty="0" smtClean="0">
                <a:latin typeface="Calibri" pitchFamily="34" charset="0"/>
              </a:rPr>
              <a:t> and </a:t>
            </a:r>
            <a:r>
              <a:rPr lang="en-IN" sz="2400" dirty="0" err="1" smtClean="0">
                <a:latin typeface="Calibri" pitchFamily="34" charset="0"/>
              </a:rPr>
              <a:t>Luise</a:t>
            </a:r>
            <a:r>
              <a:rPr lang="en-IN" sz="2400" dirty="0" smtClean="0">
                <a:latin typeface="Calibri" pitchFamily="34" charset="0"/>
              </a:rPr>
              <a:t>.</a:t>
            </a:r>
          </a:p>
          <a:p>
            <a:pPr>
              <a:spcAft>
                <a:spcPts val="1200"/>
              </a:spcAft>
              <a:buNone/>
            </a:pPr>
            <a:r>
              <a:rPr lang="en-IN" sz="2400" dirty="0" smtClean="0">
                <a:latin typeface="Calibri" pitchFamily="34" charset="0"/>
              </a:rPr>
              <a:t>What is it ??</a:t>
            </a:r>
          </a:p>
          <a:p>
            <a:pPr indent="0">
              <a:spcAft>
                <a:spcPts val="1200"/>
              </a:spcAft>
              <a:buNone/>
            </a:pPr>
            <a:r>
              <a:rPr lang="en-IN" sz="2400" dirty="0" smtClean="0">
                <a:latin typeface="Calibri" pitchFamily="34" charset="0"/>
              </a:rPr>
              <a:t>They have </a:t>
            </a:r>
            <a:r>
              <a:rPr lang="en-IN" sz="2400" dirty="0" smtClean="0"/>
              <a:t>designed the mock-up using a toy car which says about the functionality of the working rather than functionality of the actual system.</a:t>
            </a:r>
            <a:endParaRPr lang="en-IN" sz="2400" dirty="0" smtClean="0">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4929190" y="4143404"/>
            <a:ext cx="3748092" cy="22145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42976" y="4143380"/>
            <a:ext cx="3653461" cy="2214578"/>
          </a:xfrm>
          <a:prstGeom prst="rect">
            <a:avLst/>
          </a:prstGeom>
          <a:noFill/>
          <a:ln w="9525">
            <a:noFill/>
            <a:miter lim="800000"/>
            <a:headEnd/>
            <a:tailEnd/>
          </a:ln>
          <a:effectLst/>
        </p:spPr>
      </p:pic>
      <p:sp>
        <p:nvSpPr>
          <p:cNvPr id="6" name="TextBox 5"/>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Sketch a Move</a:t>
            </a:r>
            <a:endParaRPr lang="en-IN" dirty="0"/>
          </a:p>
        </p:txBody>
      </p:sp>
      <p:sp>
        <p:nvSpPr>
          <p:cNvPr id="3" name="Content Placeholder 2"/>
          <p:cNvSpPr>
            <a:spLocks noGrp="1"/>
          </p:cNvSpPr>
          <p:nvPr>
            <p:ph idx="1"/>
          </p:nvPr>
        </p:nvSpPr>
        <p:spPr/>
        <p:txBody>
          <a:bodyPr>
            <a:normAutofit/>
          </a:bodyPr>
          <a:lstStyle/>
          <a:p>
            <a:pPr indent="0">
              <a:buNone/>
            </a:pPr>
            <a:r>
              <a:rPr lang="en-IN" sz="2400" dirty="0" smtClean="0"/>
              <a:t>They had all the imaginable details flourished in the mock-up which took their sketch to an exceptional level.</a:t>
            </a:r>
          </a:p>
          <a:p>
            <a:pPr>
              <a:buNone/>
            </a:pPr>
            <a:endParaRPr lang="en-IN" sz="2400" dirty="0"/>
          </a:p>
        </p:txBody>
      </p:sp>
      <p:pic>
        <p:nvPicPr>
          <p:cNvPr id="2053" name="Picture 5"/>
          <p:cNvPicPr>
            <a:picLocks noChangeAspect="1" noChangeArrowheads="1"/>
          </p:cNvPicPr>
          <p:nvPr/>
        </p:nvPicPr>
        <p:blipFill>
          <a:blip r:embed="rId2"/>
          <a:srcRect/>
          <a:stretch>
            <a:fillRect/>
          </a:stretch>
        </p:blipFill>
        <p:spPr bwMode="auto">
          <a:xfrm>
            <a:off x="2857488" y="2500306"/>
            <a:ext cx="3757622" cy="408342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357422" y="2857496"/>
            <a:ext cx="4572032" cy="2420488"/>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2571736" y="2928934"/>
            <a:ext cx="4053166" cy="2571768"/>
          </a:xfrm>
          <a:prstGeom prst="rect">
            <a:avLst/>
          </a:prstGeom>
          <a:noFill/>
          <a:ln w="9525">
            <a:noFill/>
            <a:miter lim="800000"/>
            <a:headEnd/>
            <a:tailEnd/>
          </a:ln>
          <a:effectLst/>
        </p:spPr>
      </p:pic>
      <p:sp>
        <p:nvSpPr>
          <p:cNvPr id="7" name="TextBox 6"/>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Sketch a Move</a:t>
            </a:r>
            <a:endParaRPr lang="en-IN" dirty="0"/>
          </a:p>
        </p:txBody>
      </p:sp>
      <p:sp>
        <p:nvSpPr>
          <p:cNvPr id="3" name="Content Placeholder 2"/>
          <p:cNvSpPr>
            <a:spLocks noGrp="1"/>
          </p:cNvSpPr>
          <p:nvPr>
            <p:ph idx="1"/>
          </p:nvPr>
        </p:nvSpPr>
        <p:spPr/>
        <p:txBody>
          <a:bodyPr>
            <a:normAutofit lnSpcReduction="10000"/>
          </a:bodyPr>
          <a:lstStyle/>
          <a:p>
            <a:pPr>
              <a:buNone/>
            </a:pPr>
            <a:r>
              <a:rPr lang="en-IN" sz="2400" dirty="0" smtClean="0"/>
              <a:t>Their sketches were called sketches because:</a:t>
            </a:r>
          </a:p>
          <a:p>
            <a:r>
              <a:rPr lang="en-IN" sz="2400" dirty="0" smtClean="0"/>
              <a:t>Sketches had distinct vocabulary that differentiated from finished renderings.</a:t>
            </a:r>
          </a:p>
          <a:p>
            <a:r>
              <a:rPr lang="en-IN" sz="2400" dirty="0" smtClean="0"/>
              <a:t>The resolution or style of the rendering suggested a degree of refinement or completion that exceeded the actual state of development or thinking of the concept.</a:t>
            </a:r>
          </a:p>
          <a:p>
            <a:pPr>
              <a:buNone/>
            </a:pPr>
            <a:endParaRPr lang="en-IN" sz="2400" dirty="0" smtClean="0"/>
          </a:p>
          <a:p>
            <a:pPr>
              <a:buNone/>
            </a:pPr>
            <a:r>
              <a:rPr lang="en-IN" sz="2400" dirty="0" smtClean="0"/>
              <a:t>The other criteria observed from their sketches were :</a:t>
            </a:r>
          </a:p>
          <a:p>
            <a:r>
              <a:rPr lang="en-IN" sz="2400" dirty="0" smtClean="0"/>
              <a:t>Quick </a:t>
            </a:r>
          </a:p>
          <a:p>
            <a:r>
              <a:rPr lang="en-IN" sz="2400" dirty="0" smtClean="0"/>
              <a:t>Timely</a:t>
            </a:r>
          </a:p>
          <a:p>
            <a:r>
              <a:rPr lang="en-IN" sz="2400" dirty="0" smtClean="0"/>
              <a:t>Inexpensive</a:t>
            </a:r>
          </a:p>
          <a:p>
            <a:r>
              <a:rPr lang="en-IN" sz="2400" dirty="0" smtClean="0"/>
              <a:t>Disposable</a:t>
            </a:r>
          </a:p>
          <a:p>
            <a:pPr>
              <a:buNone/>
            </a:pPr>
            <a:endParaRPr lang="en-IN" sz="2400" dirty="0" smtClean="0"/>
          </a:p>
          <a:p>
            <a:endParaRPr lang="en-IN" sz="2400" dirty="0"/>
          </a:p>
        </p:txBody>
      </p:sp>
      <p:sp>
        <p:nvSpPr>
          <p:cNvPr id="4" name="TextBox 3"/>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Shoot the MIME </a:t>
            </a:r>
            <a:endParaRPr lang="en-IN" sz="4000" dirty="0"/>
          </a:p>
        </p:txBody>
      </p:sp>
      <p:sp>
        <p:nvSpPr>
          <p:cNvPr id="7" name="TextBox 6"/>
          <p:cNvSpPr txBox="1"/>
          <p:nvPr/>
        </p:nvSpPr>
        <p:spPr>
          <a:xfrm>
            <a:off x="1428728" y="1571612"/>
            <a:ext cx="7072362" cy="830997"/>
          </a:xfrm>
          <a:prstGeom prst="rect">
            <a:avLst/>
          </a:prstGeom>
          <a:noFill/>
        </p:spPr>
        <p:txBody>
          <a:bodyPr wrap="square" rtlCol="0">
            <a:spAutoFit/>
          </a:bodyPr>
          <a:lstStyle/>
          <a:p>
            <a:r>
              <a:rPr lang="en-IN" sz="2400" dirty="0" smtClean="0"/>
              <a:t>How can we create </a:t>
            </a:r>
            <a:r>
              <a:rPr lang="en-IN" sz="2400" smtClean="0"/>
              <a:t>an video animation </a:t>
            </a:r>
            <a:r>
              <a:rPr lang="en-IN" sz="2400" dirty="0" smtClean="0"/>
              <a:t>by design to show the working of a product ?</a:t>
            </a:r>
            <a:endParaRPr lang="en-IN" sz="2400" dirty="0"/>
          </a:p>
        </p:txBody>
      </p:sp>
      <p:sp>
        <p:nvSpPr>
          <p:cNvPr id="8" name="Rectangle 7"/>
          <p:cNvSpPr/>
          <p:nvPr/>
        </p:nvSpPr>
        <p:spPr>
          <a:xfrm>
            <a:off x="1714480" y="2551836"/>
            <a:ext cx="6429420" cy="2169825"/>
          </a:xfrm>
          <a:prstGeom prst="rect">
            <a:avLst/>
          </a:prstGeom>
        </p:spPr>
        <p:txBody>
          <a:bodyPr wrap="square">
            <a:spAutoFit/>
          </a:bodyPr>
          <a:lstStyle/>
          <a:p>
            <a:pPr marL="457200" indent="-457200">
              <a:spcAft>
                <a:spcPts val="600"/>
              </a:spcAft>
              <a:buFont typeface="+mj-lt"/>
              <a:buAutoNum type="arabicPeriod"/>
            </a:pPr>
            <a:r>
              <a:rPr lang="en-IN" sz="2000" dirty="0" smtClean="0"/>
              <a:t>Make simple design sketched of your system's interface in action. No users to be included.</a:t>
            </a:r>
          </a:p>
          <a:p>
            <a:pPr marL="457200" indent="-457200">
              <a:spcAft>
                <a:spcPts val="600"/>
              </a:spcAft>
              <a:buFont typeface="+mj-lt"/>
              <a:buAutoNum type="arabicPeriod"/>
            </a:pPr>
            <a:r>
              <a:rPr lang="en-IN" sz="2000" dirty="0" smtClean="0"/>
              <a:t>Playback animation on intended target display</a:t>
            </a:r>
          </a:p>
          <a:p>
            <a:pPr marL="457200" indent="-457200">
              <a:spcAft>
                <a:spcPts val="600"/>
              </a:spcAft>
              <a:buFont typeface="+mj-lt"/>
              <a:buAutoNum type="arabicPeriod"/>
            </a:pPr>
            <a:r>
              <a:rPr lang="en-IN" sz="2000" dirty="0" smtClean="0"/>
              <a:t>Mime along the animation which exactly synchronizes with the animation</a:t>
            </a:r>
          </a:p>
          <a:p>
            <a:pPr marL="457200" indent="-457200">
              <a:spcAft>
                <a:spcPts val="600"/>
              </a:spcAft>
              <a:buFont typeface="+mj-lt"/>
              <a:buAutoNum type="arabicPeriod"/>
            </a:pPr>
            <a:r>
              <a:rPr lang="en-IN" sz="2000" dirty="0" smtClean="0"/>
              <a:t>Video tape the Animation + Mime</a:t>
            </a:r>
            <a:endParaRPr lang="en-IN" sz="2000" dirty="0"/>
          </a:p>
        </p:txBody>
      </p:sp>
      <p:sp>
        <p:nvSpPr>
          <p:cNvPr id="5" name="TextBox 4"/>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lide(fromTo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lide(fromTo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slide(fromTo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slide(fromTop)">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Shoot the MIME </a:t>
            </a:r>
            <a:endParaRPr lang="en-IN" sz="4000" dirty="0"/>
          </a:p>
        </p:txBody>
      </p:sp>
      <p:pic>
        <p:nvPicPr>
          <p:cNvPr id="4" name="Picture 1" descr="E:\IE\S_SUX\images\shoot_the_mime.png"/>
          <p:cNvPicPr>
            <a:picLocks noChangeAspect="1" noChangeArrowheads="1"/>
          </p:cNvPicPr>
          <p:nvPr/>
        </p:nvPicPr>
        <p:blipFill>
          <a:blip r:embed="rId2"/>
          <a:srcRect/>
          <a:stretch>
            <a:fillRect/>
          </a:stretch>
        </p:blipFill>
        <p:spPr bwMode="auto">
          <a:xfrm>
            <a:off x="1571604" y="1428736"/>
            <a:ext cx="5963137" cy="3500462"/>
          </a:xfrm>
          <a:prstGeom prst="rect">
            <a:avLst/>
          </a:prstGeom>
          <a:noFill/>
        </p:spPr>
      </p:pic>
      <p:sp>
        <p:nvSpPr>
          <p:cNvPr id="5" name="TextBox 4"/>
          <p:cNvSpPr txBox="1"/>
          <p:nvPr/>
        </p:nvSpPr>
        <p:spPr>
          <a:xfrm>
            <a:off x="1571604" y="5286388"/>
            <a:ext cx="6715172" cy="1200329"/>
          </a:xfrm>
          <a:prstGeom prst="rect">
            <a:avLst/>
          </a:prstGeom>
          <a:noFill/>
        </p:spPr>
        <p:txBody>
          <a:bodyPr wrap="square" rtlCol="0">
            <a:spAutoFit/>
          </a:bodyPr>
          <a:lstStyle/>
          <a:p>
            <a:r>
              <a:rPr lang="en-IN" sz="2400" dirty="0" smtClean="0"/>
              <a:t>We can see the use of the real environment to Demonstrate the design concept which works well in exploring more in the design.</a:t>
            </a:r>
            <a:endParaRPr lang="en-IN" sz="2400" dirty="0"/>
          </a:p>
        </p:txBody>
      </p:sp>
      <p:sp>
        <p:nvSpPr>
          <p:cNvPr id="6" name="TextBox 5"/>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Shoot the MIME - </a:t>
            </a:r>
            <a:r>
              <a:rPr lang="en-IN" sz="4000" dirty="0" err="1" smtClean="0"/>
              <a:t>Learnings</a:t>
            </a:r>
            <a:endParaRPr lang="en-IN" sz="4000" dirty="0"/>
          </a:p>
        </p:txBody>
      </p:sp>
      <p:sp>
        <p:nvSpPr>
          <p:cNvPr id="3" name="Rectangle 2"/>
          <p:cNvSpPr/>
          <p:nvPr/>
        </p:nvSpPr>
        <p:spPr>
          <a:xfrm>
            <a:off x="1428728" y="1643050"/>
            <a:ext cx="7143800" cy="3785652"/>
          </a:xfrm>
          <a:prstGeom prst="rect">
            <a:avLst/>
          </a:prstGeom>
        </p:spPr>
        <p:txBody>
          <a:bodyPr wrap="square">
            <a:spAutoFit/>
          </a:bodyPr>
          <a:lstStyle/>
          <a:p>
            <a:pPr>
              <a:buFont typeface="Arial" pitchFamily="34" charset="0"/>
              <a:buChar char="•"/>
            </a:pPr>
            <a:r>
              <a:rPr lang="en-IN" sz="2400" dirty="0" smtClean="0"/>
              <a:t>We have to use less real things in sketches which is easier to suspend one's disbelief. </a:t>
            </a:r>
          </a:p>
          <a:p>
            <a:pPr>
              <a:buFont typeface="Arial" pitchFamily="34" charset="0"/>
              <a:buChar char="•"/>
            </a:pPr>
            <a:endParaRPr lang="en-IN" sz="2400" dirty="0" smtClean="0"/>
          </a:p>
          <a:p>
            <a:pPr>
              <a:buFont typeface="Arial" pitchFamily="34" charset="0"/>
              <a:buChar char="•"/>
            </a:pPr>
            <a:r>
              <a:rPr lang="en-IN" sz="2400" dirty="0" smtClean="0"/>
              <a:t>Creating animations as mock-ups rather than real experience makes user to focus on interaction and context rather than actual product. </a:t>
            </a:r>
          </a:p>
          <a:p>
            <a:pPr>
              <a:buFont typeface="Arial" pitchFamily="34" charset="0"/>
              <a:buChar char="•"/>
            </a:pPr>
            <a:endParaRPr lang="en-IN" sz="2400" dirty="0" smtClean="0"/>
          </a:p>
          <a:p>
            <a:pPr>
              <a:buFont typeface="Arial" pitchFamily="34" charset="0"/>
              <a:buChar char="•"/>
            </a:pPr>
            <a:r>
              <a:rPr lang="en-IN" sz="2400" dirty="0" smtClean="0"/>
              <a:t>Playing the animation or mock-up simulation on a real system's environment will certainly have an impact about the interactions in the system.</a:t>
            </a:r>
            <a:endParaRPr lang="en-IN" sz="2400" dirty="0"/>
          </a:p>
        </p:txBody>
      </p:sp>
      <p:sp>
        <p:nvSpPr>
          <p:cNvPr id="4" name="TextBox 3"/>
          <p:cNvSpPr txBox="1"/>
          <p:nvPr/>
        </p:nvSpPr>
        <p:spPr>
          <a:xfrm>
            <a:off x="4929190" y="6581001"/>
            <a:ext cx="5429288" cy="276999"/>
          </a:xfrm>
          <a:prstGeom prst="rect">
            <a:avLst/>
          </a:prstGeom>
          <a:noFill/>
        </p:spPr>
        <p:txBody>
          <a:bodyPr wrap="square" rtlCol="0">
            <a:spAutoFit/>
          </a:bodyPr>
          <a:lstStyle/>
          <a:p>
            <a:r>
              <a:rPr lang="en-IN" sz="1200" dirty="0" smtClean="0">
                <a:latin typeface="Calibri" pitchFamily="34" charset="0"/>
              </a:rPr>
              <a:t>Reference : Sketching user experiences, “Bill Buxton”</a:t>
            </a:r>
            <a:endParaRPr lang="en-IN"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err="1" smtClean="0"/>
              <a:t>Keyframes</a:t>
            </a:r>
            <a:r>
              <a:rPr lang="en-IN" sz="4000" dirty="0" smtClean="0"/>
              <a:t> and </a:t>
            </a:r>
            <a:r>
              <a:rPr lang="en-IN" sz="4000" dirty="0" err="1" smtClean="0"/>
              <a:t>Tweening</a:t>
            </a:r>
            <a:endParaRPr lang="en-IN" sz="4000" dirty="0"/>
          </a:p>
        </p:txBody>
      </p:sp>
      <p:sp>
        <p:nvSpPr>
          <p:cNvPr id="3" name="Content Placeholder 2"/>
          <p:cNvSpPr>
            <a:spLocks noGrp="1"/>
          </p:cNvSpPr>
          <p:nvPr>
            <p:ph idx="1"/>
          </p:nvPr>
        </p:nvSpPr>
        <p:spPr>
          <a:xfrm>
            <a:off x="1428728" y="1571612"/>
            <a:ext cx="7286676" cy="4643470"/>
          </a:xfrm>
        </p:spPr>
        <p:txBody>
          <a:bodyPr>
            <a:normAutofit/>
          </a:bodyPr>
          <a:lstStyle/>
          <a:p>
            <a:pPr marL="0" indent="0">
              <a:spcAft>
                <a:spcPts val="1800"/>
              </a:spcAft>
              <a:buNone/>
            </a:pPr>
            <a:r>
              <a:rPr lang="en-IN" sz="2400" dirty="0" err="1" smtClean="0">
                <a:latin typeface="Calibri" pitchFamily="34" charset="0"/>
              </a:rPr>
              <a:t>Keyframes</a:t>
            </a:r>
            <a:r>
              <a:rPr lang="en-IN" sz="2400" dirty="0" smtClean="0">
                <a:latin typeface="Calibri" pitchFamily="34" charset="0"/>
              </a:rPr>
              <a:t> and </a:t>
            </a:r>
            <a:r>
              <a:rPr lang="en-IN" sz="2400" dirty="0" err="1" smtClean="0">
                <a:latin typeface="Calibri" pitchFamily="34" charset="0"/>
              </a:rPr>
              <a:t>Tweening</a:t>
            </a:r>
            <a:r>
              <a:rPr lang="en-IN" sz="2400" dirty="0" smtClean="0">
                <a:latin typeface="Calibri" pitchFamily="34" charset="0"/>
              </a:rPr>
              <a:t> are the two most basic capabilities  in all the animation tools to create motion paths to present our interactions more appropriately.</a:t>
            </a:r>
          </a:p>
          <a:p>
            <a:pPr marL="0" indent="0">
              <a:spcAft>
                <a:spcPts val="1200"/>
              </a:spcAft>
              <a:buNone/>
            </a:pPr>
            <a:r>
              <a:rPr lang="en-IN" sz="2400" b="1" dirty="0" err="1" smtClean="0"/>
              <a:t>Keyframes</a:t>
            </a:r>
            <a:r>
              <a:rPr lang="en-IN" sz="2400" b="1" dirty="0" smtClean="0"/>
              <a:t>:  </a:t>
            </a:r>
            <a:r>
              <a:rPr lang="en-IN" sz="2400" dirty="0" smtClean="0"/>
              <a:t>Any frame in an animation sequence which consists of objects as well as their properties.</a:t>
            </a:r>
            <a:endParaRPr lang="en-IN" sz="2400" dirty="0">
              <a:latin typeface="Calibri" pitchFamily="34" charset="0"/>
            </a:endParaRPr>
          </a:p>
        </p:txBody>
      </p:sp>
      <p:pic>
        <p:nvPicPr>
          <p:cNvPr id="3073" name="Picture 1" descr="E:\IE\S_SUX\images\key_Frame.gif"/>
          <p:cNvPicPr>
            <a:picLocks noChangeAspect="1" noChangeArrowheads="1"/>
          </p:cNvPicPr>
          <p:nvPr/>
        </p:nvPicPr>
        <p:blipFill>
          <a:blip r:embed="rId2"/>
          <a:srcRect b="20669"/>
          <a:stretch>
            <a:fillRect/>
          </a:stretch>
        </p:blipFill>
        <p:spPr bwMode="auto">
          <a:xfrm>
            <a:off x="2285984" y="4143380"/>
            <a:ext cx="4929222" cy="1934402"/>
          </a:xfrm>
          <a:prstGeom prst="rect">
            <a:avLst/>
          </a:prstGeom>
          <a:noFill/>
        </p:spPr>
      </p:pic>
      <p:sp>
        <p:nvSpPr>
          <p:cNvPr id="6" name="TextBox 5"/>
          <p:cNvSpPr txBox="1"/>
          <p:nvPr/>
        </p:nvSpPr>
        <p:spPr>
          <a:xfrm>
            <a:off x="3143240" y="6357958"/>
            <a:ext cx="2786082" cy="338554"/>
          </a:xfrm>
          <a:prstGeom prst="rect">
            <a:avLst/>
          </a:prstGeom>
          <a:noFill/>
        </p:spPr>
        <p:txBody>
          <a:bodyPr wrap="square" rtlCol="0">
            <a:spAutoFit/>
          </a:bodyPr>
          <a:lstStyle/>
          <a:p>
            <a:r>
              <a:rPr lang="en-IN" sz="1600" i="1" dirty="0" smtClean="0"/>
              <a:t> Ex. </a:t>
            </a:r>
            <a:r>
              <a:rPr lang="en-IN" sz="1600" i="1" dirty="0" err="1" smtClean="0"/>
              <a:t>Keyframe</a:t>
            </a:r>
            <a:r>
              <a:rPr lang="en-IN" sz="1600" i="1" dirty="0" smtClean="0"/>
              <a:t> from Adobe flash</a:t>
            </a:r>
            <a:endParaRPr lang="en-IN" sz="16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err="1" smtClean="0"/>
              <a:t>Keyframes</a:t>
            </a:r>
            <a:endParaRPr lang="en-IN" sz="4000" dirty="0"/>
          </a:p>
        </p:txBody>
      </p:sp>
      <p:pic>
        <p:nvPicPr>
          <p:cNvPr id="34818" name="Picture 2" descr="E:\IE\S_SUX\images\keyframes-thumb.jpg"/>
          <p:cNvPicPr>
            <a:picLocks noChangeAspect="1" noChangeArrowheads="1"/>
          </p:cNvPicPr>
          <p:nvPr/>
        </p:nvPicPr>
        <p:blipFill>
          <a:blip r:embed="rId2"/>
          <a:srcRect/>
          <a:stretch>
            <a:fillRect/>
          </a:stretch>
        </p:blipFill>
        <p:spPr bwMode="auto">
          <a:xfrm>
            <a:off x="1714480" y="1428736"/>
            <a:ext cx="6262703" cy="2560750"/>
          </a:xfrm>
          <a:prstGeom prst="rect">
            <a:avLst/>
          </a:prstGeom>
          <a:noFill/>
        </p:spPr>
      </p:pic>
      <p:sp>
        <p:nvSpPr>
          <p:cNvPr id="5" name="Content Placeholder 4"/>
          <p:cNvSpPr>
            <a:spLocks noGrp="1"/>
          </p:cNvSpPr>
          <p:nvPr>
            <p:ph idx="1"/>
          </p:nvPr>
        </p:nvSpPr>
        <p:spPr/>
        <p:txBody>
          <a:bodyPr/>
          <a:lstStyle/>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indent="0">
              <a:buNone/>
            </a:pPr>
            <a:r>
              <a:rPr lang="en-IN" dirty="0" smtClean="0"/>
              <a:t>Using a series of key frames, the </a:t>
            </a:r>
            <a:r>
              <a:rPr lang="en-IN" dirty="0" err="1" smtClean="0"/>
              <a:t>tweening</a:t>
            </a:r>
            <a:r>
              <a:rPr lang="en-IN" dirty="0" smtClean="0"/>
              <a:t> is created which encompasses all these </a:t>
            </a:r>
            <a:r>
              <a:rPr lang="en-IN" dirty="0" err="1" smtClean="0"/>
              <a:t>keyframes</a:t>
            </a:r>
            <a:r>
              <a:rPr lang="en-IN" dirty="0" smtClean="0"/>
              <a:t> into a single motion animation.</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err="1" smtClean="0"/>
              <a:t>Tweening</a:t>
            </a:r>
            <a:endParaRPr lang="en-IN" sz="4000" dirty="0"/>
          </a:p>
        </p:txBody>
      </p:sp>
      <p:sp>
        <p:nvSpPr>
          <p:cNvPr id="5" name="Content Placeholder 4"/>
          <p:cNvSpPr>
            <a:spLocks noGrp="1"/>
          </p:cNvSpPr>
          <p:nvPr>
            <p:ph idx="1"/>
          </p:nvPr>
        </p:nvSpPr>
        <p:spPr/>
        <p:txBody>
          <a:bodyPr/>
          <a:lstStyle/>
          <a:p>
            <a:pPr indent="0">
              <a:buNone/>
            </a:pPr>
            <a:r>
              <a:rPr lang="en-IN" dirty="0" smtClean="0"/>
              <a:t>Process of generating the frames between two key frames.</a:t>
            </a:r>
          </a:p>
          <a:p>
            <a:pPr indent="0">
              <a:buNone/>
            </a:pPr>
            <a:endParaRPr lang="en-IN" dirty="0" smtClean="0"/>
          </a:p>
          <a:p>
            <a:pPr indent="0">
              <a:buNone/>
            </a:pPr>
            <a:r>
              <a:rPr lang="en-IN" dirty="0" err="1" smtClean="0"/>
              <a:t>Tweening</a:t>
            </a:r>
            <a:r>
              <a:rPr lang="en-IN" dirty="0" smtClean="0"/>
              <a:t> helps in creating the interaction as a animation using the scenes created in the </a:t>
            </a:r>
            <a:r>
              <a:rPr lang="en-IN" dirty="0" err="1" smtClean="0"/>
              <a:t>keyframes</a:t>
            </a:r>
            <a:r>
              <a:rPr lang="en-IN" smtClean="0"/>
              <a:t>.</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t>Why Sketching ???</a:t>
            </a:r>
            <a:endParaRPr lang="en-IN" sz="4000" dirty="0"/>
          </a:p>
        </p:txBody>
      </p:sp>
      <p:sp>
        <p:nvSpPr>
          <p:cNvPr id="3" name="Content Placeholder 2"/>
          <p:cNvSpPr>
            <a:spLocks noGrp="1"/>
          </p:cNvSpPr>
          <p:nvPr>
            <p:ph idx="1"/>
          </p:nvPr>
        </p:nvSpPr>
        <p:spPr>
          <a:xfrm>
            <a:off x="1428728" y="1714488"/>
            <a:ext cx="7498080" cy="4800600"/>
          </a:xfrm>
        </p:spPr>
        <p:txBody>
          <a:bodyPr/>
          <a:lstStyle/>
          <a:p>
            <a:pPr>
              <a:buNone/>
            </a:pPr>
            <a:r>
              <a:rPr lang="en-IN" dirty="0" smtClean="0"/>
              <a:t>“Sketching is the best way to explore new ideas for designing better solutions”</a:t>
            </a:r>
          </a:p>
          <a:p>
            <a:pPr>
              <a:buNone/>
            </a:pPr>
            <a:endParaRPr lang="en-IN" dirty="0" smtClean="0"/>
          </a:p>
          <a:p>
            <a:pPr>
              <a:buNone/>
            </a:pPr>
            <a:r>
              <a:rPr lang="en-IN" dirty="0" smtClean="0"/>
              <a:t>  It’s the quickest and low cost method of creating design solutions from ideas in mind. It also requires only a pencil and paper.</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err="1" smtClean="0"/>
              <a:t>Keyframes</a:t>
            </a:r>
            <a:r>
              <a:rPr lang="en-IN" sz="4000" dirty="0" smtClean="0"/>
              <a:t> &amp; </a:t>
            </a:r>
            <a:r>
              <a:rPr lang="en-IN" sz="4000" dirty="0" err="1" smtClean="0"/>
              <a:t>Tweening</a:t>
            </a:r>
            <a:endParaRPr lang="en-IN" sz="4000" dirty="0"/>
          </a:p>
        </p:txBody>
      </p:sp>
      <p:pic>
        <p:nvPicPr>
          <p:cNvPr id="49155" name="Picture 3"/>
          <p:cNvPicPr>
            <a:picLocks noChangeAspect="1" noChangeArrowheads="1"/>
          </p:cNvPicPr>
          <p:nvPr/>
        </p:nvPicPr>
        <p:blipFill>
          <a:blip r:embed="rId2"/>
          <a:srcRect t="4846"/>
          <a:stretch>
            <a:fillRect/>
          </a:stretch>
        </p:blipFill>
        <p:spPr bwMode="auto">
          <a:xfrm>
            <a:off x="6457938" y="4748357"/>
            <a:ext cx="2686062" cy="2109643"/>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a:srcRect/>
          <a:stretch>
            <a:fillRect/>
          </a:stretch>
        </p:blipFill>
        <p:spPr bwMode="auto">
          <a:xfrm>
            <a:off x="1142976" y="4643422"/>
            <a:ext cx="3139512" cy="2214578"/>
          </a:xfrm>
          <a:prstGeom prst="rect">
            <a:avLst/>
          </a:prstGeom>
          <a:noFill/>
          <a:ln w="9525">
            <a:noFill/>
            <a:miter lim="800000"/>
            <a:headEnd/>
            <a:tailEnd/>
          </a:ln>
          <a:effectLst/>
        </p:spPr>
      </p:pic>
      <p:pic>
        <p:nvPicPr>
          <p:cNvPr id="49157" name="Picture 5"/>
          <p:cNvPicPr>
            <a:picLocks noGrp="1" noChangeAspect="1" noChangeArrowheads="1"/>
          </p:cNvPicPr>
          <p:nvPr>
            <p:ph idx="1"/>
          </p:nvPr>
        </p:nvPicPr>
        <p:blipFill>
          <a:blip r:embed="rId4"/>
          <a:srcRect l="1047"/>
          <a:stretch>
            <a:fillRect/>
          </a:stretch>
        </p:blipFill>
        <p:spPr bwMode="auto">
          <a:xfrm>
            <a:off x="1785918" y="1357298"/>
            <a:ext cx="6263784" cy="1928826"/>
          </a:xfrm>
          <a:prstGeom prst="rect">
            <a:avLst/>
          </a:prstGeom>
          <a:noFill/>
          <a:ln w="9525">
            <a:noFill/>
            <a:miter lim="800000"/>
            <a:headEnd/>
            <a:tailEnd/>
          </a:ln>
          <a:effectLst/>
        </p:spPr>
      </p:pic>
      <p:pic>
        <p:nvPicPr>
          <p:cNvPr id="49158" name="Picture 6"/>
          <p:cNvPicPr>
            <a:picLocks noChangeAspect="1" noChangeArrowheads="1"/>
          </p:cNvPicPr>
          <p:nvPr/>
        </p:nvPicPr>
        <p:blipFill>
          <a:blip r:embed="rId5"/>
          <a:srcRect/>
          <a:stretch>
            <a:fillRect/>
          </a:stretch>
        </p:blipFill>
        <p:spPr bwMode="auto">
          <a:xfrm>
            <a:off x="4291743" y="5000636"/>
            <a:ext cx="923199" cy="714380"/>
          </a:xfrm>
          <a:prstGeom prst="rect">
            <a:avLst/>
          </a:prstGeom>
          <a:noFill/>
          <a:ln w="9525">
            <a:noFill/>
            <a:miter lim="800000"/>
            <a:headEnd/>
            <a:tailEnd/>
          </a:ln>
          <a:effectLst/>
        </p:spPr>
      </p:pic>
      <p:pic>
        <p:nvPicPr>
          <p:cNvPr id="49159" name="Picture 7"/>
          <p:cNvPicPr>
            <a:picLocks noChangeAspect="1" noChangeArrowheads="1"/>
          </p:cNvPicPr>
          <p:nvPr/>
        </p:nvPicPr>
        <p:blipFill>
          <a:blip r:embed="rId5"/>
          <a:srcRect/>
          <a:stretch>
            <a:fillRect/>
          </a:stretch>
        </p:blipFill>
        <p:spPr bwMode="auto">
          <a:xfrm>
            <a:off x="5286380" y="5357826"/>
            <a:ext cx="1228728" cy="950801"/>
          </a:xfrm>
          <a:prstGeom prst="rect">
            <a:avLst/>
          </a:prstGeom>
          <a:noFill/>
          <a:ln w="9525">
            <a:noFill/>
            <a:miter lim="800000"/>
            <a:headEnd/>
            <a:tailEnd/>
          </a:ln>
          <a:effectLst/>
        </p:spPr>
      </p:pic>
      <p:pic>
        <p:nvPicPr>
          <p:cNvPr id="49160" name="Picture 8"/>
          <p:cNvPicPr>
            <a:picLocks noChangeAspect="1" noChangeArrowheads="1"/>
          </p:cNvPicPr>
          <p:nvPr/>
        </p:nvPicPr>
        <p:blipFill>
          <a:blip r:embed="rId6"/>
          <a:srcRect/>
          <a:stretch>
            <a:fillRect/>
          </a:stretch>
        </p:blipFill>
        <p:spPr bwMode="auto">
          <a:xfrm>
            <a:off x="2285984" y="3571876"/>
            <a:ext cx="1143000" cy="1047750"/>
          </a:xfrm>
          <a:prstGeom prst="rect">
            <a:avLst/>
          </a:prstGeom>
          <a:noFill/>
          <a:ln w="9525">
            <a:noFill/>
            <a:miter lim="800000"/>
            <a:headEnd/>
            <a:tailEnd/>
          </a:ln>
          <a:effectLst/>
        </p:spPr>
      </p:pic>
      <p:pic>
        <p:nvPicPr>
          <p:cNvPr id="49161" name="Picture 9"/>
          <p:cNvPicPr>
            <a:picLocks noChangeAspect="1" noChangeArrowheads="1"/>
          </p:cNvPicPr>
          <p:nvPr/>
        </p:nvPicPr>
        <p:blipFill>
          <a:blip r:embed="rId7"/>
          <a:srcRect/>
          <a:stretch>
            <a:fillRect/>
          </a:stretch>
        </p:blipFill>
        <p:spPr bwMode="auto">
          <a:xfrm>
            <a:off x="6858016" y="3500438"/>
            <a:ext cx="1047750" cy="1123950"/>
          </a:xfrm>
          <a:prstGeom prst="rect">
            <a:avLst/>
          </a:prstGeom>
          <a:noFill/>
          <a:ln w="9525">
            <a:noFill/>
            <a:miter lim="800000"/>
            <a:headEnd/>
            <a:tailEnd/>
          </a:ln>
          <a:effectLst/>
        </p:spPr>
      </p:pic>
      <p:sp>
        <p:nvSpPr>
          <p:cNvPr id="14" name="TextBox 13"/>
          <p:cNvSpPr txBox="1"/>
          <p:nvPr/>
        </p:nvSpPr>
        <p:spPr>
          <a:xfrm>
            <a:off x="4857752" y="5143512"/>
            <a:ext cx="1000132" cy="1200329"/>
          </a:xfrm>
          <a:prstGeom prst="rect">
            <a:avLst/>
          </a:prstGeom>
          <a:noFill/>
        </p:spPr>
        <p:txBody>
          <a:bodyPr wrap="square" rtlCol="0">
            <a:spAutoFit/>
          </a:bodyPr>
          <a:lstStyle/>
          <a:p>
            <a:r>
              <a:rPr lang="en-IN" sz="7200" dirty="0" smtClean="0">
                <a:latin typeface="Calibri" pitchFamily="34" charset="0"/>
              </a:rPr>
              <a:t>?</a:t>
            </a:r>
            <a:endParaRPr lang="en-IN" sz="7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Timeline</a:t>
            </a:r>
            <a:endParaRPr lang="en-IN" sz="4000" dirty="0"/>
          </a:p>
        </p:txBody>
      </p:sp>
      <p:sp>
        <p:nvSpPr>
          <p:cNvPr id="5" name="Content Placeholder 4"/>
          <p:cNvSpPr>
            <a:spLocks noGrp="1"/>
          </p:cNvSpPr>
          <p:nvPr>
            <p:ph idx="1"/>
          </p:nvPr>
        </p:nvSpPr>
        <p:spPr>
          <a:xfrm>
            <a:off x="1428728" y="2500306"/>
            <a:ext cx="7498080" cy="4800600"/>
          </a:xfrm>
        </p:spPr>
        <p:txBody>
          <a:bodyPr/>
          <a:lstStyle/>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indent="0">
              <a:buNone/>
            </a:pPr>
            <a:r>
              <a:rPr lang="en-IN" sz="2800" dirty="0" smtClean="0"/>
              <a:t> 	We can see the timeline above naming the features which are used in an animation sequence.</a:t>
            </a:r>
            <a:endParaRPr lang="en-IN" sz="2800" dirty="0"/>
          </a:p>
        </p:txBody>
      </p:sp>
      <p:pic>
        <p:nvPicPr>
          <p:cNvPr id="36866" name="Picture 2" descr="E:\IE\S_SUX\images\timeLine.gif"/>
          <p:cNvPicPr>
            <a:picLocks noChangeAspect="1" noChangeArrowheads="1"/>
          </p:cNvPicPr>
          <p:nvPr/>
        </p:nvPicPr>
        <p:blipFill>
          <a:blip r:embed="rId2"/>
          <a:srcRect/>
          <a:stretch>
            <a:fillRect/>
          </a:stretch>
        </p:blipFill>
        <p:spPr bwMode="auto">
          <a:xfrm>
            <a:off x="1928794" y="1357298"/>
            <a:ext cx="7029466" cy="3914685"/>
          </a:xfrm>
          <a:prstGeom prst="rect">
            <a:avLst/>
          </a:prstGeom>
          <a:noFill/>
          <a:ln>
            <a:solidFill>
              <a:schemeClr val="accent1">
                <a:alpha val="77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Tools could be useful</a:t>
            </a:r>
            <a:endParaRPr lang="en-IN" sz="4000" dirty="0"/>
          </a:p>
        </p:txBody>
      </p:sp>
      <p:sp>
        <p:nvSpPr>
          <p:cNvPr id="3" name="Content Placeholder 2"/>
          <p:cNvSpPr>
            <a:spLocks noGrp="1"/>
          </p:cNvSpPr>
          <p:nvPr>
            <p:ph idx="1"/>
          </p:nvPr>
        </p:nvSpPr>
        <p:spPr>
          <a:xfrm>
            <a:off x="1428728" y="1571612"/>
            <a:ext cx="4422276" cy="1981200"/>
          </a:xfrm>
        </p:spPr>
        <p:txBody>
          <a:bodyPr>
            <a:normAutofit/>
          </a:bodyPr>
          <a:lstStyle/>
          <a:p>
            <a:pPr>
              <a:spcAft>
                <a:spcPts val="1200"/>
              </a:spcAft>
            </a:pPr>
            <a:r>
              <a:rPr lang="en-IN" sz="2400" dirty="0" smtClean="0">
                <a:latin typeface="Calibri" pitchFamily="34" charset="0"/>
              </a:rPr>
              <a:t>Video Editing</a:t>
            </a:r>
          </a:p>
          <a:p>
            <a:pPr lvl="1">
              <a:spcAft>
                <a:spcPts val="1200"/>
              </a:spcAft>
            </a:pPr>
            <a:r>
              <a:rPr lang="en-IN" sz="2000" dirty="0" smtClean="0">
                <a:latin typeface="Calibri" pitchFamily="34" charset="0"/>
              </a:rPr>
              <a:t>Adobe Flash</a:t>
            </a:r>
          </a:p>
          <a:p>
            <a:pPr lvl="1">
              <a:spcAft>
                <a:spcPts val="1200"/>
              </a:spcAft>
            </a:pPr>
            <a:r>
              <a:rPr lang="en-IN" sz="2000" dirty="0" smtClean="0">
                <a:latin typeface="Calibri" pitchFamily="34" charset="0"/>
              </a:rPr>
              <a:t>Adobe Premiere Pro</a:t>
            </a:r>
          </a:p>
          <a:p>
            <a:pPr lvl="1">
              <a:spcAft>
                <a:spcPts val="1200"/>
              </a:spcAft>
            </a:pPr>
            <a:endParaRPr lang="en-IN" sz="2000" dirty="0" smtClean="0">
              <a:latin typeface="Calibri" pitchFamily="34" charset="0"/>
            </a:endParaRPr>
          </a:p>
          <a:p>
            <a:pPr>
              <a:spcAft>
                <a:spcPts val="1200"/>
              </a:spcAft>
            </a:pPr>
            <a:endParaRPr lang="en-IN" sz="2400" dirty="0">
              <a:latin typeface="Calibri" pitchFamily="34" charset="0"/>
            </a:endParaRPr>
          </a:p>
        </p:txBody>
      </p:sp>
      <p:sp>
        <p:nvSpPr>
          <p:cNvPr id="4" name="Content Placeholder 2"/>
          <p:cNvSpPr txBox="1">
            <a:spLocks/>
          </p:cNvSpPr>
          <p:nvPr/>
        </p:nvSpPr>
        <p:spPr>
          <a:xfrm>
            <a:off x="1500166" y="3786190"/>
            <a:ext cx="4422276" cy="19812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lang="en-IN" sz="2400" dirty="0" smtClean="0">
                <a:latin typeface="Calibri" pitchFamily="34" charset="0"/>
              </a:rPr>
              <a:t>3D modelling</a:t>
            </a:r>
            <a:endParaRPr kumimoji="0" lang="en-IN"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37744" algn="l" defTabSz="914400" rtl="0" eaLnBrk="1" fontAlgn="auto" latinLnBrk="0" hangingPunct="1">
              <a:lnSpc>
                <a:spcPct val="100000"/>
              </a:lnSpc>
              <a:spcBef>
                <a:spcPts val="550"/>
              </a:spcBef>
              <a:spcAft>
                <a:spcPts val="1200"/>
              </a:spcAft>
              <a:buClr>
                <a:schemeClr val="accent1"/>
              </a:buClr>
              <a:buSzTx/>
              <a:buFont typeface="Verdana"/>
              <a:buChar char="◦"/>
              <a:tabLst/>
              <a:defRPr/>
            </a:pPr>
            <a:r>
              <a:rPr kumimoji="0" lang="en-IN" sz="2000" b="0" i="0" u="none" strike="noStrike" kern="1200" cap="none" spc="0" normalizeH="0" baseline="0" noProof="0" dirty="0" smtClean="0">
                <a:ln>
                  <a:noFill/>
                </a:ln>
                <a:solidFill>
                  <a:schemeClr val="tx1"/>
                </a:solidFill>
                <a:effectLst/>
                <a:uLnTx/>
                <a:uFillTx/>
                <a:latin typeface="Calibri" pitchFamily="34" charset="0"/>
                <a:ea typeface="+mn-ea"/>
                <a:cs typeface="+mn-cs"/>
              </a:rPr>
              <a:t>Google </a:t>
            </a:r>
            <a:r>
              <a:rPr lang="en-IN" sz="2000" dirty="0" smtClean="0">
                <a:latin typeface="Calibri" pitchFamily="34" charset="0"/>
              </a:rPr>
              <a:t>S</a:t>
            </a:r>
            <a:r>
              <a:rPr kumimoji="0" lang="en-IN" sz="2000" b="0" i="0" u="none" strike="noStrike" kern="1200" cap="none" spc="0" normalizeH="0" baseline="0" noProof="0" dirty="0" err="1" smtClean="0">
                <a:ln>
                  <a:noFill/>
                </a:ln>
                <a:solidFill>
                  <a:schemeClr val="tx1"/>
                </a:solidFill>
                <a:effectLst/>
                <a:uLnTx/>
                <a:uFillTx/>
                <a:latin typeface="Calibri" pitchFamily="34" charset="0"/>
                <a:ea typeface="+mn-ea"/>
                <a:cs typeface="+mn-cs"/>
              </a:rPr>
              <a:t>ketchUp</a:t>
            </a:r>
            <a:endParaRPr kumimoji="0" lang="en-IN"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37744" algn="l" defTabSz="914400" rtl="0" eaLnBrk="1" fontAlgn="auto" latinLnBrk="0" hangingPunct="1">
              <a:lnSpc>
                <a:spcPct val="100000"/>
              </a:lnSpc>
              <a:spcBef>
                <a:spcPts val="550"/>
              </a:spcBef>
              <a:spcAft>
                <a:spcPts val="1200"/>
              </a:spcAft>
              <a:buClr>
                <a:schemeClr val="accent1"/>
              </a:buClr>
              <a:buSzTx/>
              <a:buFont typeface="Verdana"/>
              <a:buChar char="◦"/>
              <a:tabLst/>
              <a:defRPr/>
            </a:pPr>
            <a:r>
              <a:rPr lang="en-IN" sz="2000" dirty="0" smtClean="0">
                <a:latin typeface="Calibri" pitchFamily="34" charset="0"/>
              </a:rPr>
              <a:t>Trimble 3D warehouse</a:t>
            </a:r>
            <a:endParaRPr kumimoji="0" lang="en-IN"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37744" algn="l" defTabSz="914400" rtl="0" eaLnBrk="1" fontAlgn="auto" latinLnBrk="0" hangingPunct="1">
              <a:lnSpc>
                <a:spcPct val="100000"/>
              </a:lnSpc>
              <a:spcBef>
                <a:spcPts val="550"/>
              </a:spcBef>
              <a:spcAft>
                <a:spcPts val="1200"/>
              </a:spcAft>
              <a:buClr>
                <a:schemeClr val="accent1"/>
              </a:buClr>
              <a:buSzTx/>
              <a:buFont typeface="Verdana"/>
              <a:buChar char="◦"/>
              <a:tabLst/>
              <a:defRPr/>
            </a:pPr>
            <a:endParaRPr kumimoji="0" lang="en-IN"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endParaRPr kumimoji="0" lang="en-IN"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Video Editing</a:t>
            </a:r>
            <a:endParaRPr lang="en-IN" sz="4000" dirty="0"/>
          </a:p>
        </p:txBody>
      </p:sp>
      <p:sp>
        <p:nvSpPr>
          <p:cNvPr id="1026" name="AutoShape 2" descr="http://hci.uni-konstanz.de/sketching-wiki/lib/exe/fetch.php?w=200&amp;media=3d_diagramsrevis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5842" name="Picture 2" descr="E:\IE\S_SUX\images\PPRO-CS5_Timeline_02.gif"/>
          <p:cNvPicPr>
            <a:picLocks noChangeAspect="1" noChangeArrowheads="1"/>
          </p:cNvPicPr>
          <p:nvPr/>
        </p:nvPicPr>
        <p:blipFill>
          <a:blip r:embed="rId2"/>
          <a:srcRect/>
          <a:stretch>
            <a:fillRect/>
          </a:stretch>
        </p:blipFill>
        <p:spPr bwMode="auto">
          <a:xfrm>
            <a:off x="1214414" y="3429000"/>
            <a:ext cx="7762875" cy="2962275"/>
          </a:xfrm>
          <a:prstGeom prst="rect">
            <a:avLst/>
          </a:prstGeom>
          <a:noFill/>
        </p:spPr>
      </p:pic>
      <p:sp>
        <p:nvSpPr>
          <p:cNvPr id="7" name="TextBox 6"/>
          <p:cNvSpPr txBox="1"/>
          <p:nvPr/>
        </p:nvSpPr>
        <p:spPr>
          <a:xfrm>
            <a:off x="3214678" y="6429396"/>
            <a:ext cx="4000528" cy="338554"/>
          </a:xfrm>
          <a:prstGeom prst="rect">
            <a:avLst/>
          </a:prstGeom>
          <a:noFill/>
        </p:spPr>
        <p:txBody>
          <a:bodyPr wrap="square" rtlCol="0">
            <a:spAutoFit/>
          </a:bodyPr>
          <a:lstStyle/>
          <a:p>
            <a:r>
              <a:rPr lang="en-IN" sz="1600" i="1" dirty="0" smtClean="0"/>
              <a:t>Timeline view of Adobe Premiere Pro</a:t>
            </a:r>
            <a:endParaRPr lang="en-IN" sz="1600" i="1" dirty="0"/>
          </a:p>
        </p:txBody>
      </p:sp>
      <p:sp>
        <p:nvSpPr>
          <p:cNvPr id="9" name="TextBox 8"/>
          <p:cNvSpPr txBox="1"/>
          <p:nvPr/>
        </p:nvSpPr>
        <p:spPr>
          <a:xfrm>
            <a:off x="1357290" y="1571612"/>
            <a:ext cx="6786610" cy="1569660"/>
          </a:xfrm>
          <a:prstGeom prst="rect">
            <a:avLst/>
          </a:prstGeom>
          <a:noFill/>
        </p:spPr>
        <p:txBody>
          <a:bodyPr wrap="square" rtlCol="0">
            <a:spAutoFit/>
          </a:bodyPr>
          <a:lstStyle/>
          <a:p>
            <a:r>
              <a:rPr lang="en-IN" sz="2400" dirty="0" smtClean="0"/>
              <a:t>After the shooting of video, the editing tools are quite handy which makes the MIME and the SHOTS synchronized to give a contiguous interaction pattern which demonstrated the design of the idea(s).</a:t>
            </a:r>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3D modelling : Google </a:t>
            </a:r>
            <a:r>
              <a:rPr lang="en-IN" sz="4000" dirty="0" err="1" smtClean="0"/>
              <a:t>SketchUp</a:t>
            </a:r>
            <a:r>
              <a:rPr lang="en-IN" sz="4000" dirty="0" smtClean="0"/>
              <a:t> </a:t>
            </a:r>
            <a:endParaRPr lang="en-IN" sz="4000" dirty="0"/>
          </a:p>
        </p:txBody>
      </p:sp>
      <p:sp>
        <p:nvSpPr>
          <p:cNvPr id="1026" name="AutoShape 2" descr="http://hci.uni-konstanz.de/sketching-wiki/lib/exe/fetch.php?w=200&amp;media=3d_diagramsrevis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 name="TextBox 4"/>
          <p:cNvSpPr txBox="1"/>
          <p:nvPr/>
        </p:nvSpPr>
        <p:spPr>
          <a:xfrm>
            <a:off x="1571604" y="1500174"/>
            <a:ext cx="7286676" cy="2954655"/>
          </a:xfrm>
          <a:prstGeom prst="rect">
            <a:avLst/>
          </a:prstGeom>
          <a:noFill/>
        </p:spPr>
        <p:txBody>
          <a:bodyPr wrap="square" rtlCol="0">
            <a:spAutoFit/>
          </a:bodyPr>
          <a:lstStyle/>
          <a:p>
            <a:r>
              <a:rPr lang="en-IN" sz="2400" dirty="0" smtClean="0">
                <a:latin typeface="Calibri" pitchFamily="34" charset="0"/>
              </a:rPr>
              <a:t>BASIC 3D Sketching video:</a:t>
            </a:r>
            <a:endParaRPr lang="en-IN" sz="2400" dirty="0" smtClean="0">
              <a:latin typeface="Calibri" pitchFamily="34" charset="0"/>
            </a:endParaRPr>
          </a:p>
          <a:p>
            <a:r>
              <a:rPr lang="en-IN" sz="2400" dirty="0" smtClean="0">
                <a:latin typeface="Calibri" pitchFamily="34" charset="0"/>
                <a:hlinkClick r:id="rId2"/>
              </a:rPr>
              <a:t>http</a:t>
            </a:r>
            <a:r>
              <a:rPr lang="en-IN" sz="2400" dirty="0" smtClean="0">
                <a:latin typeface="Calibri" pitchFamily="34" charset="0"/>
                <a:hlinkClick r:id="rId2"/>
              </a:rPr>
              <a:t>://</a:t>
            </a:r>
            <a:r>
              <a:rPr lang="en-IN" sz="2400" dirty="0" smtClean="0">
                <a:latin typeface="Calibri" pitchFamily="34" charset="0"/>
                <a:hlinkClick r:id="rId2"/>
              </a:rPr>
              <a:t>www.youtube.com/watch?v=A_9gl3MNA10</a:t>
            </a:r>
            <a:endParaRPr lang="en-IN" sz="2400" dirty="0" smtClean="0">
              <a:latin typeface="Calibri" pitchFamily="34" charset="0"/>
            </a:endParaRPr>
          </a:p>
          <a:p>
            <a:endParaRPr lang="en-IN" dirty="0" smtClean="0"/>
          </a:p>
          <a:p>
            <a:endParaRPr lang="en-IN" sz="2400" dirty="0" smtClean="0">
              <a:latin typeface="Calibri" pitchFamily="34" charset="0"/>
            </a:endParaRPr>
          </a:p>
          <a:p>
            <a:r>
              <a:rPr lang="en-IN" sz="2400" dirty="0" smtClean="0">
                <a:latin typeface="Calibri" pitchFamily="34" charset="0"/>
              </a:rPr>
              <a:t>The above video shows how to create basic 3D drawings to setup an environment which helps us to create the entire environment in 3D. This helps in creating mock-ups in complex environments.</a:t>
            </a:r>
            <a:endParaRPr lang="en-IN" sz="24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3D modelling</a:t>
            </a:r>
            <a:endParaRPr lang="en-IN" sz="4000" dirty="0"/>
          </a:p>
        </p:txBody>
      </p:sp>
      <p:sp>
        <p:nvSpPr>
          <p:cNvPr id="1026" name="AutoShape 2" descr="http://hci.uni-konstanz.de/sketching-wiki/lib/exe/fetch.php?w=200&amp;media=3d_diagramsrevis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7" name="Picture 3" descr="E:\IE\S_SUX\images\3D DiagramsRevise.jpg"/>
          <p:cNvPicPr>
            <a:picLocks noChangeAspect="1" noChangeArrowheads="1"/>
          </p:cNvPicPr>
          <p:nvPr/>
        </p:nvPicPr>
        <p:blipFill>
          <a:blip r:embed="rId2"/>
          <a:srcRect/>
          <a:stretch>
            <a:fillRect/>
          </a:stretch>
        </p:blipFill>
        <p:spPr bwMode="auto">
          <a:xfrm>
            <a:off x="1571604" y="3214686"/>
            <a:ext cx="5121275" cy="2846387"/>
          </a:xfrm>
          <a:prstGeom prst="rect">
            <a:avLst/>
          </a:prstGeom>
          <a:noFill/>
          <a:ln>
            <a:solidFill>
              <a:schemeClr val="accent1">
                <a:alpha val="58000"/>
              </a:schemeClr>
            </a:solidFill>
          </a:ln>
        </p:spPr>
      </p:pic>
      <p:sp>
        <p:nvSpPr>
          <p:cNvPr id="8" name="TextBox 7"/>
          <p:cNvSpPr txBox="1"/>
          <p:nvPr/>
        </p:nvSpPr>
        <p:spPr>
          <a:xfrm>
            <a:off x="1500166" y="1643050"/>
            <a:ext cx="7643834" cy="830997"/>
          </a:xfrm>
          <a:prstGeom prst="rect">
            <a:avLst/>
          </a:prstGeom>
          <a:noFill/>
        </p:spPr>
        <p:txBody>
          <a:bodyPr wrap="square" rtlCol="0">
            <a:spAutoFit/>
          </a:bodyPr>
          <a:lstStyle/>
          <a:p>
            <a:r>
              <a:rPr lang="en-IN" sz="2400" dirty="0" smtClean="0"/>
              <a:t>We have a crime scene below which shows how the exact environment can be created using a 3D modelling tool..</a:t>
            </a:r>
            <a:endParaRPr lang="en-IN"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3D modelling</a:t>
            </a:r>
            <a:endParaRPr lang="en-IN" sz="4000" dirty="0"/>
          </a:p>
        </p:txBody>
      </p:sp>
      <p:sp>
        <p:nvSpPr>
          <p:cNvPr id="1026" name="AutoShape 2" descr="http://hci.uni-konstanz.de/sketching-wiki/lib/exe/fetch.php?w=200&amp;media=3d_diagramsrevis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3795" name="Picture 3" descr="E:\IE\S_SUX\images\Demo.jpg"/>
          <p:cNvPicPr>
            <a:picLocks noChangeAspect="1" noChangeArrowheads="1"/>
          </p:cNvPicPr>
          <p:nvPr/>
        </p:nvPicPr>
        <p:blipFill>
          <a:blip r:embed="rId2" cstate="print"/>
          <a:srcRect/>
          <a:stretch>
            <a:fillRect/>
          </a:stretch>
        </p:blipFill>
        <p:spPr bwMode="auto">
          <a:xfrm>
            <a:off x="1571604" y="3286124"/>
            <a:ext cx="5143536" cy="2786082"/>
          </a:xfrm>
          <a:prstGeom prst="rect">
            <a:avLst/>
          </a:prstGeom>
          <a:noFill/>
          <a:ln>
            <a:solidFill>
              <a:schemeClr val="accent1">
                <a:alpha val="55000"/>
              </a:schemeClr>
            </a:solidFill>
          </a:ln>
        </p:spPr>
      </p:pic>
      <p:sp>
        <p:nvSpPr>
          <p:cNvPr id="7" name="Rectangle 6"/>
          <p:cNvSpPr/>
          <p:nvPr/>
        </p:nvSpPr>
        <p:spPr>
          <a:xfrm>
            <a:off x="1571604" y="1500174"/>
            <a:ext cx="6929486" cy="830997"/>
          </a:xfrm>
          <a:prstGeom prst="rect">
            <a:avLst/>
          </a:prstGeom>
        </p:spPr>
        <p:txBody>
          <a:bodyPr wrap="square">
            <a:spAutoFit/>
          </a:bodyPr>
          <a:lstStyle/>
          <a:p>
            <a:r>
              <a:rPr lang="en-IN" sz="2400" dirty="0" smtClean="0"/>
              <a:t>This helps us to reduce the cost  and time required in setting up the environment to shoot.</a:t>
            </a:r>
            <a:endParaRPr lang="en-IN"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Autofit/>
          </a:bodyPr>
          <a:lstStyle/>
          <a:p>
            <a:r>
              <a:rPr lang="en-IN" sz="4000" dirty="0" smtClean="0"/>
              <a:t>A good example</a:t>
            </a:r>
            <a:endParaRPr lang="en-IN" sz="4000" dirty="0"/>
          </a:p>
        </p:txBody>
      </p:sp>
      <p:sp>
        <p:nvSpPr>
          <p:cNvPr id="1026" name="AutoShape 2" descr="http://hci.uni-konstanz.de/sketching-wiki/lib/exe/fetch.php?w=200&amp;media=3d_diagramsrevis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 name="TextBox 4"/>
          <p:cNvSpPr txBox="1"/>
          <p:nvPr/>
        </p:nvSpPr>
        <p:spPr>
          <a:xfrm>
            <a:off x="1500166" y="1857364"/>
            <a:ext cx="7215238" cy="4955203"/>
          </a:xfrm>
          <a:prstGeom prst="rect">
            <a:avLst/>
          </a:prstGeom>
          <a:noFill/>
        </p:spPr>
        <p:txBody>
          <a:bodyPr wrap="square" rtlCol="0">
            <a:spAutoFit/>
          </a:bodyPr>
          <a:lstStyle/>
          <a:p>
            <a:r>
              <a:rPr lang="en-IN" sz="2000" dirty="0" smtClean="0">
                <a:latin typeface="Calibri" pitchFamily="34" charset="0"/>
              </a:rPr>
              <a:t>The video that inspired me for video envisionment is</a:t>
            </a:r>
          </a:p>
          <a:p>
            <a:r>
              <a:rPr lang="en-IN" sz="2000" dirty="0" smtClean="0">
                <a:latin typeface="Calibri" pitchFamily="34" charset="0"/>
                <a:hlinkClick r:id="rId2" tooltip="http://www.youtube.com/watch?v=9wQkLthhHKA"/>
              </a:rPr>
              <a:t>http://www.youtube.com/watch?v=9wQkLthhHKA</a:t>
            </a:r>
            <a:endParaRPr lang="en-IN" sz="2000" dirty="0" smtClean="0">
              <a:latin typeface="Calibri" pitchFamily="34" charset="0"/>
            </a:endParaRPr>
          </a:p>
          <a:p>
            <a:endParaRPr lang="en-IN" sz="2000" dirty="0" smtClean="0">
              <a:latin typeface="Calibri" pitchFamily="34" charset="0"/>
            </a:endParaRPr>
          </a:p>
          <a:p>
            <a:r>
              <a:rPr lang="en-IN" sz="2000" dirty="0" smtClean="0">
                <a:latin typeface="Calibri" pitchFamily="34" charset="0"/>
              </a:rPr>
              <a:t>	Though this video demonstrates the usability testing of a paper prototype, it perfectly narrates what the user feels about the user experience with his sketches.</a:t>
            </a:r>
          </a:p>
          <a:p>
            <a:endParaRPr lang="en-IN" dirty="0" smtClean="0"/>
          </a:p>
          <a:p>
            <a:r>
              <a:rPr lang="en-IN" sz="2000" u="sng" dirty="0" smtClean="0">
                <a:latin typeface="Calibri" pitchFamily="34" charset="0"/>
              </a:rPr>
              <a:t>Add-on to this video</a:t>
            </a:r>
          </a:p>
          <a:p>
            <a:r>
              <a:rPr lang="en-IN" sz="2000" dirty="0" smtClean="0">
                <a:latin typeface="Calibri" pitchFamily="34" charset="0"/>
              </a:rPr>
              <a:t>	I thought that the with the help of creating video like this, we can get more critics on the design and feedback from many users about the user experience of the system. I would recommend to combine questionnaire with the video to get the user actions which could be performed by users while watching the video. This kind of video will have both the user actions and critics in the design even though, it does not give you the real-experience.</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5920" y="2285992"/>
            <a:ext cx="7498080" cy="1143000"/>
          </a:xfrm>
        </p:spPr>
        <p:txBody>
          <a:bodyPr>
            <a:normAutofit fontScale="90000"/>
          </a:bodyPr>
          <a:lstStyle/>
          <a:p>
            <a:r>
              <a:rPr lang="en-IN" dirty="0" smtClean="0"/>
              <a:t>Any questions??</a:t>
            </a:r>
            <a:br>
              <a:rPr lang="en-IN" dirty="0" smtClean="0"/>
            </a:br>
            <a:endParaRPr lang="en-IN" dirty="0"/>
          </a:p>
        </p:txBody>
      </p:sp>
      <p:sp>
        <p:nvSpPr>
          <p:cNvPr id="8" name="TextBox 7"/>
          <p:cNvSpPr txBox="1"/>
          <p:nvPr/>
        </p:nvSpPr>
        <p:spPr>
          <a:xfrm>
            <a:off x="1643042" y="3357562"/>
            <a:ext cx="4000528" cy="707886"/>
          </a:xfrm>
          <a:prstGeom prst="rect">
            <a:avLst/>
          </a:prstGeom>
          <a:noFill/>
        </p:spPr>
        <p:txBody>
          <a:bodyPr wrap="square" rtlCol="0">
            <a:spAutoFit/>
          </a:bodyPr>
          <a:lstStyle/>
          <a:p>
            <a:r>
              <a:rPr lang="en-IN" sz="4000" dirty="0" smtClean="0"/>
              <a:t>Thank you</a:t>
            </a:r>
            <a:endParaRPr lang="en-IN"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lide(fromBottom)">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t>What is it ?</a:t>
            </a:r>
            <a:endParaRPr lang="en-IN" sz="4000" dirty="0"/>
          </a:p>
        </p:txBody>
      </p:sp>
      <p:sp>
        <p:nvSpPr>
          <p:cNvPr id="3" name="Content Placeholder 2"/>
          <p:cNvSpPr>
            <a:spLocks noGrp="1"/>
          </p:cNvSpPr>
          <p:nvPr>
            <p:ph idx="1"/>
          </p:nvPr>
        </p:nvSpPr>
        <p:spPr>
          <a:xfrm>
            <a:off x="1428728" y="1643050"/>
            <a:ext cx="7498080" cy="4800600"/>
          </a:xfrm>
        </p:spPr>
        <p:txBody>
          <a:bodyPr/>
          <a:lstStyle/>
          <a:p>
            <a:pPr>
              <a:buNone/>
            </a:pPr>
            <a:r>
              <a:rPr lang="en-IN" dirty="0" smtClean="0"/>
              <a:t>“ Sketch is an outline drawing of any idea which serves later for refinement of ideas but not for later use”</a:t>
            </a:r>
          </a:p>
          <a:p>
            <a:pPr>
              <a:buNone/>
            </a:pPr>
            <a:endParaRPr lang="en-IN" dirty="0" smtClean="0"/>
          </a:p>
          <a:p>
            <a:pPr>
              <a:buNone/>
            </a:pPr>
            <a:r>
              <a:rPr lang="en-IN" dirty="0" smtClean="0"/>
              <a:t>   The value of a sketch depends on the DISPOSABILITY of a sketch.</a:t>
            </a:r>
            <a:br>
              <a:rPr lang="en-IN" dirty="0" smtClean="0"/>
            </a:br>
            <a:r>
              <a:rPr lang="en-IN" dirty="0" smtClean="0"/>
              <a:t/>
            </a:r>
            <a:br>
              <a:rPr lang="en-IN" dirty="0" smtClean="0"/>
            </a:br>
            <a:r>
              <a:rPr lang="en-IN" dirty="0" smtClean="0"/>
              <a:t>	VALUE   =   DISPOSABILITY</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858148" cy="1143000"/>
          </a:xfrm>
        </p:spPr>
        <p:txBody>
          <a:bodyPr>
            <a:normAutofit fontScale="90000"/>
          </a:bodyPr>
          <a:lstStyle/>
          <a:p>
            <a:r>
              <a:rPr lang="en-IN" dirty="0" smtClean="0"/>
              <a:t>  Sketching process : Cartoonist way</a:t>
            </a:r>
            <a:endParaRPr lang="en-IN" dirty="0"/>
          </a:p>
        </p:txBody>
      </p:sp>
      <p:sp>
        <p:nvSpPr>
          <p:cNvPr id="3" name="Content Placeholder 2"/>
          <p:cNvSpPr>
            <a:spLocks noGrp="1"/>
          </p:cNvSpPr>
          <p:nvPr>
            <p:ph idx="1"/>
          </p:nvPr>
        </p:nvSpPr>
        <p:spPr>
          <a:xfrm>
            <a:off x="1643042" y="1447800"/>
            <a:ext cx="7000924" cy="4800600"/>
          </a:xfrm>
        </p:spPr>
        <p:txBody>
          <a:bodyPr>
            <a:normAutofit/>
          </a:bodyPr>
          <a:lstStyle/>
          <a:p>
            <a:pPr>
              <a:buNone/>
            </a:pPr>
            <a:r>
              <a:rPr lang="en-IN" sz="2800" dirty="0" smtClean="0">
                <a:latin typeface="Calibri" pitchFamily="34" charset="0"/>
              </a:rPr>
              <a:t>#1 : Sketch the outlines first in the lowest possible fidelity</a:t>
            </a:r>
            <a:endParaRPr lang="en-IN" sz="2800" dirty="0">
              <a:latin typeface="Calibri" pitchFamily="34" charset="0"/>
            </a:endParaRPr>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9" name="Picture 5" descr="E:\IE\S_SUX\images\sketch1.jpg"/>
          <p:cNvPicPr>
            <a:picLocks noChangeAspect="1" noChangeArrowheads="1"/>
          </p:cNvPicPr>
          <p:nvPr/>
        </p:nvPicPr>
        <p:blipFill>
          <a:blip r:embed="rId2"/>
          <a:srcRect/>
          <a:stretch>
            <a:fillRect/>
          </a:stretch>
        </p:blipFill>
        <p:spPr bwMode="auto">
          <a:xfrm>
            <a:off x="2714612" y="3071810"/>
            <a:ext cx="3333750" cy="227647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858148" cy="1143000"/>
          </a:xfrm>
        </p:spPr>
        <p:txBody>
          <a:bodyPr>
            <a:normAutofit fontScale="90000"/>
          </a:bodyPr>
          <a:lstStyle/>
          <a:p>
            <a:r>
              <a:rPr lang="en-IN" dirty="0" smtClean="0"/>
              <a:t>  Sketching process : Cartoonist way</a:t>
            </a:r>
            <a:endParaRPr lang="en-IN" dirty="0"/>
          </a:p>
        </p:txBody>
      </p:sp>
      <p:sp>
        <p:nvSpPr>
          <p:cNvPr id="3" name="Content Placeholder 2"/>
          <p:cNvSpPr>
            <a:spLocks noGrp="1"/>
          </p:cNvSpPr>
          <p:nvPr>
            <p:ph idx="1"/>
          </p:nvPr>
        </p:nvSpPr>
        <p:spPr>
          <a:xfrm>
            <a:off x="1643042" y="1447800"/>
            <a:ext cx="7000924" cy="4800600"/>
          </a:xfrm>
        </p:spPr>
        <p:txBody>
          <a:bodyPr>
            <a:normAutofit/>
          </a:bodyPr>
          <a:lstStyle/>
          <a:p>
            <a:pPr>
              <a:buNone/>
            </a:pPr>
            <a:r>
              <a:rPr lang="en-IN" sz="2800" dirty="0" smtClean="0">
                <a:latin typeface="Calibri" pitchFamily="34" charset="0"/>
              </a:rPr>
              <a:t>#2: Refine the important stuff next, save the unimportant stuff for last.</a:t>
            </a:r>
            <a:endParaRPr lang="en-IN" sz="2800" dirty="0">
              <a:latin typeface="Calibri" pitchFamily="34" charset="0"/>
            </a:endParaRPr>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8434" name="Picture 2" descr="E:\IE\S_SUX\images\sketch2.jpg"/>
          <p:cNvPicPr>
            <a:picLocks noChangeAspect="1" noChangeArrowheads="1"/>
          </p:cNvPicPr>
          <p:nvPr/>
        </p:nvPicPr>
        <p:blipFill>
          <a:blip r:embed="rId2"/>
          <a:srcRect/>
          <a:stretch>
            <a:fillRect/>
          </a:stretch>
        </p:blipFill>
        <p:spPr bwMode="auto">
          <a:xfrm>
            <a:off x="2714612" y="3081351"/>
            <a:ext cx="3333750" cy="22764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858148" cy="1143000"/>
          </a:xfrm>
        </p:spPr>
        <p:txBody>
          <a:bodyPr>
            <a:normAutofit fontScale="90000"/>
          </a:bodyPr>
          <a:lstStyle/>
          <a:p>
            <a:r>
              <a:rPr lang="en-IN" dirty="0" smtClean="0"/>
              <a:t>  Sketching process : Cartoonist way</a:t>
            </a:r>
            <a:endParaRPr lang="en-IN" dirty="0"/>
          </a:p>
        </p:txBody>
      </p:sp>
      <p:sp>
        <p:nvSpPr>
          <p:cNvPr id="3" name="Content Placeholder 2"/>
          <p:cNvSpPr>
            <a:spLocks noGrp="1"/>
          </p:cNvSpPr>
          <p:nvPr>
            <p:ph idx="1"/>
          </p:nvPr>
        </p:nvSpPr>
        <p:spPr>
          <a:xfrm>
            <a:off x="1643042" y="1447800"/>
            <a:ext cx="7000924" cy="4800600"/>
          </a:xfrm>
        </p:spPr>
        <p:txBody>
          <a:bodyPr>
            <a:normAutofit/>
          </a:bodyPr>
          <a:lstStyle/>
          <a:p>
            <a:pPr>
              <a:buNone/>
            </a:pPr>
            <a:r>
              <a:rPr lang="en-IN" sz="2800" dirty="0" smtClean="0">
                <a:latin typeface="Calibri" pitchFamily="34" charset="0"/>
              </a:rPr>
              <a:t>#3: Never stop moving the pencil.</a:t>
            </a:r>
            <a:endParaRPr lang="en-IN" sz="2800" dirty="0">
              <a:latin typeface="Calibri" pitchFamily="34" charset="0"/>
            </a:endParaRPr>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482" name="Picture 2" descr="E:\IE\S_SUX\images\sketch3.jpg"/>
          <p:cNvPicPr>
            <a:picLocks noChangeAspect="1" noChangeArrowheads="1"/>
          </p:cNvPicPr>
          <p:nvPr/>
        </p:nvPicPr>
        <p:blipFill>
          <a:blip r:embed="rId2"/>
          <a:srcRect/>
          <a:stretch>
            <a:fillRect/>
          </a:stretch>
        </p:blipFill>
        <p:spPr bwMode="auto">
          <a:xfrm>
            <a:off x="2714612" y="3081351"/>
            <a:ext cx="3333751" cy="22764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858148" cy="1143000"/>
          </a:xfrm>
        </p:spPr>
        <p:txBody>
          <a:bodyPr>
            <a:normAutofit fontScale="90000"/>
          </a:bodyPr>
          <a:lstStyle/>
          <a:p>
            <a:r>
              <a:rPr lang="en-IN" dirty="0" smtClean="0"/>
              <a:t>  Sketching process : Cartoonist way</a:t>
            </a:r>
            <a:endParaRPr lang="en-IN" dirty="0"/>
          </a:p>
        </p:txBody>
      </p:sp>
      <p:sp>
        <p:nvSpPr>
          <p:cNvPr id="3" name="Content Placeholder 2"/>
          <p:cNvSpPr>
            <a:spLocks noGrp="1"/>
          </p:cNvSpPr>
          <p:nvPr>
            <p:ph idx="1"/>
          </p:nvPr>
        </p:nvSpPr>
        <p:spPr>
          <a:xfrm>
            <a:off x="1643042" y="1447800"/>
            <a:ext cx="7000924" cy="4800600"/>
          </a:xfrm>
        </p:spPr>
        <p:txBody>
          <a:bodyPr>
            <a:normAutofit/>
          </a:bodyPr>
          <a:lstStyle/>
          <a:p>
            <a:pPr>
              <a:buNone/>
            </a:pPr>
            <a:r>
              <a:rPr lang="en-IN" sz="2800" dirty="0" smtClean="0"/>
              <a:t>#4 : It's easier to erase thin, light lines than it is dark, heavy ones.</a:t>
            </a:r>
            <a:endParaRPr lang="en-IN" sz="2800" dirty="0">
              <a:latin typeface="Calibri" pitchFamily="34" charset="0"/>
            </a:endParaRPr>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9458" name="Picture 2" descr="E:\IE\S_SUX\images\sketch4.jpg"/>
          <p:cNvPicPr>
            <a:picLocks noChangeAspect="1" noChangeArrowheads="1"/>
          </p:cNvPicPr>
          <p:nvPr/>
        </p:nvPicPr>
        <p:blipFill>
          <a:blip r:embed="rId2"/>
          <a:srcRect/>
          <a:stretch>
            <a:fillRect/>
          </a:stretch>
        </p:blipFill>
        <p:spPr bwMode="auto">
          <a:xfrm>
            <a:off x="2667010" y="3081351"/>
            <a:ext cx="3333750" cy="22764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858148" cy="1143000"/>
          </a:xfrm>
        </p:spPr>
        <p:txBody>
          <a:bodyPr>
            <a:normAutofit fontScale="90000"/>
          </a:bodyPr>
          <a:lstStyle/>
          <a:p>
            <a:r>
              <a:rPr lang="en-IN" dirty="0" smtClean="0"/>
              <a:t>  Sketching process : Cartoonist way</a:t>
            </a:r>
            <a:endParaRPr lang="en-IN" dirty="0"/>
          </a:p>
        </p:txBody>
      </p:sp>
      <p:sp>
        <p:nvSpPr>
          <p:cNvPr id="1026" name="AutoShape 2"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hci.uni-konstanz.de/sketching-wiki/lib/exe/fetch.php?w=200&amp;media=sket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9458" name="Picture 2" descr="E:\IE\S_SUX\images\sketch4.jpg"/>
          <p:cNvPicPr>
            <a:picLocks noChangeAspect="1" noChangeArrowheads="1"/>
          </p:cNvPicPr>
          <p:nvPr/>
        </p:nvPicPr>
        <p:blipFill>
          <a:blip r:embed="rId2"/>
          <a:srcRect/>
          <a:stretch>
            <a:fillRect/>
          </a:stretch>
        </p:blipFill>
        <p:spPr bwMode="auto">
          <a:xfrm>
            <a:off x="5429256" y="4286256"/>
            <a:ext cx="3333750" cy="2276475"/>
          </a:xfrm>
          <a:prstGeom prst="rect">
            <a:avLst/>
          </a:prstGeom>
          <a:noFill/>
        </p:spPr>
      </p:pic>
      <p:pic>
        <p:nvPicPr>
          <p:cNvPr id="7" name="Picture 2" descr="E:\IE\S_SUX\images\sketch3.jpg"/>
          <p:cNvPicPr>
            <a:picLocks noChangeAspect="1" noChangeArrowheads="1"/>
          </p:cNvPicPr>
          <p:nvPr/>
        </p:nvPicPr>
        <p:blipFill>
          <a:blip r:embed="rId3"/>
          <a:srcRect/>
          <a:stretch>
            <a:fillRect/>
          </a:stretch>
        </p:blipFill>
        <p:spPr bwMode="auto">
          <a:xfrm>
            <a:off x="1785918" y="4286256"/>
            <a:ext cx="3333751" cy="2276475"/>
          </a:xfrm>
          <a:prstGeom prst="rect">
            <a:avLst/>
          </a:prstGeom>
          <a:noFill/>
        </p:spPr>
      </p:pic>
      <p:pic>
        <p:nvPicPr>
          <p:cNvPr id="8" name="Picture 2" descr="E:\IE\S_SUX\images\sketch2.jpg"/>
          <p:cNvPicPr>
            <a:picLocks noGrp="1" noChangeAspect="1" noChangeArrowheads="1"/>
          </p:cNvPicPr>
          <p:nvPr>
            <p:ph idx="1"/>
          </p:nvPr>
        </p:nvPicPr>
        <p:blipFill>
          <a:blip r:embed="rId4"/>
          <a:srcRect/>
          <a:stretch>
            <a:fillRect/>
          </a:stretch>
        </p:blipFill>
        <p:spPr bwMode="auto">
          <a:xfrm>
            <a:off x="5429256" y="1857364"/>
            <a:ext cx="3333750" cy="2276475"/>
          </a:xfrm>
          <a:prstGeom prst="rect">
            <a:avLst/>
          </a:prstGeom>
          <a:noFill/>
        </p:spPr>
      </p:pic>
      <p:pic>
        <p:nvPicPr>
          <p:cNvPr id="9" name="Picture 5" descr="E:\IE\S_SUX\images\sketch1.jpg"/>
          <p:cNvPicPr>
            <a:picLocks noChangeAspect="1" noChangeArrowheads="1"/>
          </p:cNvPicPr>
          <p:nvPr/>
        </p:nvPicPr>
        <p:blipFill>
          <a:blip r:embed="rId5"/>
          <a:srcRect/>
          <a:stretch>
            <a:fillRect/>
          </a:stretch>
        </p:blipFill>
        <p:spPr bwMode="auto">
          <a:xfrm>
            <a:off x="1785918" y="1857364"/>
            <a:ext cx="3333750" cy="2276475"/>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887</TotalTime>
  <Words>1141</Words>
  <Application>Microsoft Office PowerPoint</Application>
  <PresentationFormat>On-screen Show (4:3)</PresentationFormat>
  <Paragraphs>164</Paragraphs>
  <Slides>38</Slides>
  <Notes>0</Notes>
  <HiddenSlides>4</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 Sketching user experience</vt:lpstr>
      <vt:lpstr>Slide 2</vt:lpstr>
      <vt:lpstr>Why Sketching ???</vt:lpstr>
      <vt:lpstr>What is it ?</vt:lpstr>
      <vt:lpstr>  Sketching process : Cartoonist way</vt:lpstr>
      <vt:lpstr>  Sketching process : Cartoonist way</vt:lpstr>
      <vt:lpstr>  Sketching process : Cartoonist way</vt:lpstr>
      <vt:lpstr>  Sketching process : Cartoonist way</vt:lpstr>
      <vt:lpstr>  Sketching process : Cartoonist way</vt:lpstr>
      <vt:lpstr>Cartoonist way: Related to Design?</vt:lpstr>
      <vt:lpstr>Why Video in sketching ?</vt:lpstr>
      <vt:lpstr>The process : Video Envisionment </vt:lpstr>
      <vt:lpstr>Video : Plan the shoot </vt:lpstr>
      <vt:lpstr>Video : Plan the shoot </vt:lpstr>
      <vt:lpstr>Video : Set-up the shoot </vt:lpstr>
      <vt:lpstr>Video : Shoot the scenario </vt:lpstr>
      <vt:lpstr>Video : Evaluate and edit </vt:lpstr>
      <vt:lpstr>Video prototype advantages</vt:lpstr>
      <vt:lpstr>Video prototype advantages</vt:lpstr>
      <vt:lpstr>Slide 20</vt:lpstr>
      <vt:lpstr>Sketch a Move</vt:lpstr>
      <vt:lpstr>Sketch a Move</vt:lpstr>
      <vt:lpstr>Sketch a Move</vt:lpstr>
      <vt:lpstr>Shoot the MIME </vt:lpstr>
      <vt:lpstr>Shoot the MIME </vt:lpstr>
      <vt:lpstr>Shoot the MIME - Learnings</vt:lpstr>
      <vt:lpstr>Keyframes and Tweening</vt:lpstr>
      <vt:lpstr>Keyframes</vt:lpstr>
      <vt:lpstr>Tweening</vt:lpstr>
      <vt:lpstr>Keyframes &amp; Tweening</vt:lpstr>
      <vt:lpstr>Timeline</vt:lpstr>
      <vt:lpstr>Tools could be useful</vt:lpstr>
      <vt:lpstr>Video Editing</vt:lpstr>
      <vt:lpstr>3D modelling : Google SketchUp </vt:lpstr>
      <vt:lpstr>3D modelling</vt:lpstr>
      <vt:lpstr>3D modelling</vt:lpstr>
      <vt:lpstr>A good example</vt:lpstr>
      <vt:lpstr>Any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Sketching user experience</dc:title>
  <dc:creator>Seenu</dc:creator>
  <cp:lastModifiedBy>Seenu</cp:lastModifiedBy>
  <cp:revision>99</cp:revision>
  <dcterms:created xsi:type="dcterms:W3CDTF">2013-05-14T12:22:46Z</dcterms:created>
  <dcterms:modified xsi:type="dcterms:W3CDTF">2013-05-16T18:35:43Z</dcterms:modified>
</cp:coreProperties>
</file>