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5" r:id="rId2"/>
    <p:sldId id="266" r:id="rId3"/>
    <p:sldId id="267" r:id="rId4"/>
    <p:sldId id="268" r:id="rId5"/>
    <p:sldId id="308" r:id="rId6"/>
    <p:sldId id="300" r:id="rId7"/>
    <p:sldId id="301" r:id="rId8"/>
    <p:sldId id="302" r:id="rId9"/>
    <p:sldId id="309" r:id="rId10"/>
    <p:sldId id="270" r:id="rId11"/>
    <p:sldId id="271" r:id="rId12"/>
    <p:sldId id="272" r:id="rId13"/>
    <p:sldId id="297" r:id="rId14"/>
    <p:sldId id="274" r:id="rId15"/>
    <p:sldId id="275" r:id="rId16"/>
    <p:sldId id="276" r:id="rId17"/>
    <p:sldId id="277" r:id="rId18"/>
    <p:sldId id="303" r:id="rId19"/>
    <p:sldId id="299" r:id="rId20"/>
    <p:sldId id="304" r:id="rId21"/>
    <p:sldId id="280" r:id="rId22"/>
    <p:sldId id="281" r:id="rId23"/>
    <p:sldId id="282" r:id="rId24"/>
    <p:sldId id="284" r:id="rId25"/>
    <p:sldId id="285" r:id="rId26"/>
    <p:sldId id="312" r:id="rId27"/>
    <p:sldId id="292" r:id="rId28"/>
    <p:sldId id="293" r:id="rId29"/>
    <p:sldId id="311" r:id="rId30"/>
    <p:sldId id="310" r:id="rId31"/>
    <p:sldId id="313" r:id="rId32"/>
    <p:sldId id="314" r:id="rId33"/>
    <p:sldId id="305" r:id="rId34"/>
    <p:sldId id="307" r:id="rId35"/>
    <p:sldId id="294" r:id="rId36"/>
    <p:sldId id="295" r:id="rId37"/>
    <p:sldId id="29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253327"/>
    <a:srgbClr val="415B45"/>
    <a:srgbClr val="9DB9A2"/>
    <a:srgbClr val="D1F3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2" autoAdjust="0"/>
    <p:restoredTop sz="77240" autoAdjust="0"/>
  </p:normalViewPr>
  <p:slideViewPr>
    <p:cSldViewPr>
      <p:cViewPr varScale="1">
        <p:scale>
          <a:sx n="55" d="100"/>
          <a:sy n="55" d="100"/>
        </p:scale>
        <p:origin x="-17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C6673-DBFE-40F1-8001-BEDC0E4B43CE}" type="datetimeFigureOut">
              <a:rPr lang="en-US" smtClean="0"/>
              <a:pPr/>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3B86-F991-43A6-B740-BA92862240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rduino.cc/en/Main/softwar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processing.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igi.com/products/wireless-wired-embedded-solutions/zigbee-rf-modules/zigbee-mesh-module/xbee-zb-modu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93B86-F991-43A6-B740-BA928622406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1-&gt; That is programmed to</a:t>
            </a:r>
            <a:r>
              <a:rPr lang="en-US" baseline="0" dirty="0" smtClean="0"/>
              <a:t> do a specific task,</a:t>
            </a:r>
          </a:p>
          <a:p>
            <a:r>
              <a:rPr lang="en-US" dirty="0" smtClean="0"/>
              <a:t>2-&gt; If you want to turn on red</a:t>
            </a:r>
            <a:r>
              <a:rPr lang="en-US" baseline="0" dirty="0" smtClean="0"/>
              <a:t> light when a temperature reached on some certain point , the programmer would have to explicitly specify how that will happen through its code.</a:t>
            </a:r>
          </a:p>
          <a:p>
            <a:r>
              <a:rPr lang="en-US" baseline="0" dirty="0" smtClean="0"/>
              <a:t> figure -&gt;  second one is a hardware(in-circuit serial programmer) not a person… which converts program into binary code.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sz="1200" b="0" i="0" kern="1200" dirty="0" smtClean="0">
                <a:solidFill>
                  <a:schemeClr val="tx1"/>
                </a:solidFill>
                <a:latin typeface="+mn-lt"/>
                <a:ea typeface="+mn-ea"/>
                <a:cs typeface="+mn-cs"/>
              </a:rPr>
              <a:t>An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is an open-source microcontroller development board. In plain English, you can use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to read sensors and control things like motors and lights. This allows you to upload programs to this board which can then interact with things in the real world. With this, you can make devices which respond and react to the world at large.</a:t>
            </a:r>
          </a:p>
          <a:p>
            <a:endParaRPr lang="en-US" sz="1200" b="0" i="0" kern="1200" dirty="0" smtClean="0">
              <a:solidFill>
                <a:schemeClr val="tx1"/>
              </a:solidFill>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Before you can start doing anything with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you need to download and install the </a:t>
            </a:r>
            <a:r>
              <a:rPr lang="en-US" sz="1200" b="0" i="0" u="none" strike="noStrike" kern="1200" dirty="0" err="1" smtClean="0">
                <a:solidFill>
                  <a:schemeClr val="tx1"/>
                </a:solidFill>
                <a:latin typeface="+mn-lt"/>
                <a:ea typeface="+mn-ea"/>
                <a:cs typeface="+mn-cs"/>
                <a:hlinkClick r:id="rId3"/>
              </a:rPr>
              <a:t>Arduino</a:t>
            </a:r>
            <a:r>
              <a:rPr lang="en-US" sz="1200" b="0" i="0" u="none" strike="noStrike" kern="1200" dirty="0" smtClean="0">
                <a:solidFill>
                  <a:schemeClr val="tx1"/>
                </a:solidFill>
                <a:latin typeface="+mn-lt"/>
                <a:ea typeface="+mn-ea"/>
                <a:cs typeface="+mn-cs"/>
                <a:hlinkClick r:id="rId3"/>
              </a:rPr>
              <a:t> IDE</a:t>
            </a:r>
            <a:r>
              <a:rPr lang="en-US" sz="1200" b="0" i="0" kern="1200" dirty="0" smtClean="0">
                <a:solidFill>
                  <a:schemeClr val="tx1"/>
                </a:solidFill>
                <a:latin typeface="+mn-lt"/>
                <a:ea typeface="+mn-ea"/>
                <a:cs typeface="+mn-cs"/>
              </a:rPr>
              <a:t> (integrated development environment). From this point on we will be referring to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IDE as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Programmer.</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Programmer is based on the </a:t>
            </a:r>
            <a:r>
              <a:rPr lang="en-US" sz="1200" b="0" i="0" u="none" strike="noStrike" kern="1200" dirty="0" smtClean="0">
                <a:solidFill>
                  <a:schemeClr val="tx1"/>
                </a:solidFill>
                <a:latin typeface="+mn-lt"/>
                <a:ea typeface="+mn-ea"/>
                <a:cs typeface="+mn-cs"/>
                <a:hlinkClick r:id="rId4"/>
              </a:rPr>
              <a:t>Processing IDE</a:t>
            </a:r>
            <a:r>
              <a:rPr lang="en-US" sz="1200" b="0" i="0" kern="1200" dirty="0" smtClean="0">
                <a:solidFill>
                  <a:schemeClr val="tx1"/>
                </a:solidFill>
                <a:latin typeface="+mn-lt"/>
                <a:ea typeface="+mn-ea"/>
                <a:cs typeface="+mn-cs"/>
              </a:rPr>
              <a:t> and uses a variation of the C and C++ programming languages.</a:t>
            </a:r>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Arduino</a:t>
            </a:r>
            <a:r>
              <a:rPr lang="en-US" dirty="0" smtClean="0"/>
              <a:t> Programmer is based on the processing IDE(Integrated development environment) and uses  a variation of C and C++ programming languages.</a:t>
            </a:r>
          </a:p>
          <a:p>
            <a:endParaRPr lang="en-US" dirty="0"/>
          </a:p>
        </p:txBody>
      </p:sp>
      <p:sp>
        <p:nvSpPr>
          <p:cNvPr id="4" name="Slide Number Placeholder 3"/>
          <p:cNvSpPr>
            <a:spLocks noGrp="1"/>
          </p:cNvSpPr>
          <p:nvPr>
            <p:ph type="sldNum" sz="quarter" idx="10"/>
          </p:nvPr>
        </p:nvSpPr>
        <p:spPr/>
        <p:txBody>
          <a:bodyPr/>
          <a:lstStyle/>
          <a:p>
            <a:fld id="{B9E93B86-F991-43A6-B740-BA9286224061}"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Since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is open hardware, anyone who has the inclination is free to make an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shield for whatever task they wish to accomplish</a:t>
            </a:r>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1) </a:t>
            </a:r>
            <a:r>
              <a:rPr lang="en-US" sz="1200" b="0" i="0" kern="1200" dirty="0" smtClean="0">
                <a:solidFill>
                  <a:schemeClr val="tx1"/>
                </a:solidFill>
                <a:latin typeface="+mn-lt"/>
                <a:ea typeface="+mn-ea"/>
                <a:cs typeface="+mn-cs"/>
              </a:rPr>
              <a:t>The wireless SD shield supports </a:t>
            </a:r>
            <a:r>
              <a:rPr lang="en-US" sz="1200" b="0" i="0" u="none" strike="noStrike" kern="1200" dirty="0" err="1" smtClean="0">
                <a:solidFill>
                  <a:schemeClr val="tx1"/>
                </a:solidFill>
                <a:latin typeface="+mn-lt"/>
                <a:ea typeface="+mn-ea"/>
                <a:cs typeface="+mn-cs"/>
                <a:hlinkClick r:id="rId3"/>
              </a:rPr>
              <a:t>Xbee</a:t>
            </a:r>
            <a:r>
              <a:rPr lang="en-US" sz="1200" b="0" i="0" u="none" strike="noStrike" kern="1200" dirty="0" smtClean="0">
                <a:solidFill>
                  <a:schemeClr val="tx1"/>
                </a:solidFill>
                <a:latin typeface="+mn-lt"/>
                <a:ea typeface="+mn-ea"/>
                <a:cs typeface="+mn-cs"/>
                <a:hlinkClick r:id="rId3"/>
              </a:rPr>
              <a:t> modules</a:t>
            </a:r>
            <a:r>
              <a:rPr lang="en-US" sz="1200" b="0" i="0" kern="1200" dirty="0" smtClean="0">
                <a:solidFill>
                  <a:schemeClr val="tx1"/>
                </a:solidFill>
                <a:latin typeface="+mn-lt"/>
                <a:ea typeface="+mn-ea"/>
                <a:cs typeface="+mn-cs"/>
              </a:rPr>
              <a:t>. These modules allow for easy wireless serial communication. A standard module has the range of 100 - 300 feet.</a:t>
            </a:r>
          </a:p>
          <a:p>
            <a:r>
              <a:rPr lang="en-US" sz="1200" b="0" i="0" kern="1200" dirty="0" smtClean="0">
                <a:solidFill>
                  <a:schemeClr val="tx1"/>
                </a:solidFill>
                <a:latin typeface="+mn-lt"/>
                <a:ea typeface="+mn-ea"/>
                <a:cs typeface="+mn-cs"/>
              </a:rPr>
              <a:t>2)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Ethernet Shield allows you to easily connect your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to the internet. This shield enables your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to send and receive data from anywhere in the world with an internet connection. You can use it to do fun stuff like control robots remotely from a website, or ring a bell every time you get a new twitter message.</a:t>
            </a:r>
          </a:p>
          <a:p>
            <a:r>
              <a:rPr lang="en-US" sz="1200" b="0" i="0" kern="1200" dirty="0" smtClean="0">
                <a:solidFill>
                  <a:schemeClr val="tx1"/>
                </a:solidFill>
                <a:latin typeface="+mn-lt"/>
                <a:ea typeface="+mn-ea"/>
                <a:cs typeface="+mn-cs"/>
              </a:rPr>
              <a:t>3)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Motor Shield allows you to easily control motor direction and speed using an </a:t>
            </a:r>
            <a:r>
              <a:rPr lang="en-US" sz="1200" b="0" i="0" kern="1200" dirty="0" err="1" smtClean="0">
                <a:solidFill>
                  <a:schemeClr val="tx1"/>
                </a:solidFill>
                <a:latin typeface="+mn-lt"/>
                <a:ea typeface="+mn-ea"/>
                <a:cs typeface="+mn-cs"/>
              </a:rPr>
              <a:t>Arduino</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1 -&gt;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modules cost less than $50,</a:t>
            </a:r>
          </a:p>
          <a:p>
            <a:r>
              <a:rPr lang="en-US" sz="1200" b="0" i="0" kern="1200" dirty="0" smtClean="0">
                <a:solidFill>
                  <a:schemeClr val="tx1"/>
                </a:solidFill>
                <a:latin typeface="+mn-lt"/>
                <a:ea typeface="+mn-ea"/>
                <a:cs typeface="+mn-cs"/>
              </a:rPr>
              <a:t>2</a:t>
            </a:r>
            <a:r>
              <a:rPr lang="en-US" sz="1200" b="0" i="0" kern="1200" baseline="0" dirty="0" smtClean="0">
                <a:solidFill>
                  <a:schemeClr val="tx1"/>
                </a:solidFill>
                <a:latin typeface="+mn-lt"/>
                <a:ea typeface="+mn-ea"/>
                <a:cs typeface="+mn-cs"/>
              </a:rPr>
              <a:t> -&gt; </a:t>
            </a:r>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software runs on Windows, Macintosh OSX, and Linux operating systems. Most microcontroller systems are limited to Windows,</a:t>
            </a:r>
          </a:p>
          <a:p>
            <a:r>
              <a:rPr lang="en-US" sz="1200" b="0" i="0" kern="1200" dirty="0" smtClean="0">
                <a:solidFill>
                  <a:schemeClr val="tx1"/>
                </a:solidFill>
                <a:latin typeface="+mn-lt"/>
                <a:ea typeface="+mn-ea"/>
                <a:cs typeface="+mn-cs"/>
              </a:rPr>
              <a:t>3 -&gt; 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programming environment is easy-to-use for beginners, yet flexible enough for advanced users to take advantage of as well,</a:t>
            </a:r>
          </a:p>
          <a:p>
            <a:r>
              <a:rPr lang="en-US" sz="1200" b="0" i="0" kern="1200" dirty="0" smtClean="0">
                <a:solidFill>
                  <a:schemeClr val="tx1"/>
                </a:solidFill>
                <a:latin typeface="+mn-lt"/>
                <a:ea typeface="+mn-ea"/>
                <a:cs typeface="+mn-cs"/>
              </a:rPr>
              <a:t>4-&gt;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software is published as open source tools, available for extension by experienced programmers. The language can be expanded through C++ libraries, and people wanting to understand the technical details can make the leap from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to the AVR C programming language on which it's based. Similarly, you can add AVR-C code directly into your </a:t>
            </a:r>
            <a:r>
              <a:rPr lang="en-US" sz="1200" b="0" i="0" kern="1200" dirty="0" err="1" smtClean="0">
                <a:solidFill>
                  <a:schemeClr val="tx1"/>
                </a:solidFill>
                <a:latin typeface="+mn-lt"/>
                <a:ea typeface="+mn-ea"/>
                <a:cs typeface="+mn-cs"/>
              </a:rPr>
              <a:t>Arduino</a:t>
            </a:r>
            <a:r>
              <a:rPr lang="en-US" sz="1200" b="0" i="0" kern="1200" dirty="0" smtClean="0">
                <a:solidFill>
                  <a:schemeClr val="tx1"/>
                </a:solidFill>
                <a:latin typeface="+mn-lt"/>
                <a:ea typeface="+mn-ea"/>
                <a:cs typeface="+mn-cs"/>
              </a:rPr>
              <a:t> programs if you want to.</a:t>
            </a:r>
          </a:p>
          <a:p>
            <a:r>
              <a:rPr lang="en-US" sz="1200" b="0" i="0" kern="1200" dirty="0" smtClean="0">
                <a:solidFill>
                  <a:schemeClr val="tx1"/>
                </a:solidFill>
                <a:latin typeface="+mn-lt"/>
                <a:ea typeface="+mn-ea"/>
                <a:cs typeface="+mn-cs"/>
              </a:rPr>
              <a:t> 5</a:t>
            </a:r>
            <a:r>
              <a:rPr lang="en-US" sz="1200" b="0" i="0" kern="1200" baseline="0" dirty="0" smtClean="0">
                <a:solidFill>
                  <a:schemeClr val="tx1"/>
                </a:solidFill>
                <a:latin typeface="+mn-lt"/>
                <a:ea typeface="+mn-ea"/>
                <a:cs typeface="+mn-cs"/>
              </a:rPr>
              <a:t> -&gt;</a:t>
            </a:r>
            <a:endParaRPr lang="en-US" dirty="0"/>
          </a:p>
        </p:txBody>
      </p:sp>
      <p:sp>
        <p:nvSpPr>
          <p:cNvPr id="4" name="Slide Number Placeholder 3"/>
          <p:cNvSpPr>
            <a:spLocks noGrp="1"/>
          </p:cNvSpPr>
          <p:nvPr>
            <p:ph type="sldNum" sz="quarter" idx="10"/>
          </p:nvPr>
        </p:nvSpPr>
        <p:spPr/>
        <p:txBody>
          <a:bodyPr/>
          <a:lstStyle/>
          <a:p>
            <a:pPr>
              <a:defRPr/>
            </a:pPr>
            <a:fld id="{BCA6EABD-ABEE-4529-9A0E-3CCEC76E5F91}"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93B86-F991-43A6-B740-BA928622406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819400" y="2438400"/>
            <a:ext cx="6324600" cy="838200"/>
          </a:xfrm>
        </p:spPr>
        <p:txBody>
          <a:bodyPr/>
          <a:lstStyle>
            <a:lvl1pPr>
              <a:defRPr sz="3200"/>
            </a:lvl1pPr>
          </a:lstStyle>
          <a:p>
            <a:pPr lvl="0"/>
            <a:r>
              <a:rPr lang="en-US" altLang="zh-CN" noProof="0" smtClean="0"/>
              <a:t>Click to edit Master title style</a:t>
            </a:r>
          </a:p>
        </p:txBody>
      </p:sp>
      <p:sp>
        <p:nvSpPr>
          <p:cNvPr id="7171" name="Rectangle 3"/>
          <p:cNvSpPr>
            <a:spLocks noGrp="1" noChangeArrowheads="1"/>
          </p:cNvSpPr>
          <p:nvPr>
            <p:ph type="subTitle" idx="1"/>
          </p:nvPr>
        </p:nvSpPr>
        <p:spPr>
          <a:xfrm>
            <a:off x="2819400" y="3200400"/>
            <a:ext cx="5943600" cy="838200"/>
          </a:xfrm>
        </p:spPr>
        <p:txBody>
          <a:bodyPr/>
          <a:lstStyle>
            <a:lvl1pPr marL="0" indent="0">
              <a:buFontTx/>
              <a:buNone/>
              <a:defRPr sz="2000">
                <a:solidFill>
                  <a:srgbClr val="D1F3DF"/>
                </a:solidFill>
              </a:defRPr>
            </a:lvl1pPr>
          </a:lstStyle>
          <a:p>
            <a:pPr lvl="0"/>
            <a:r>
              <a:rPr lang="en-US" altLang="zh-CN" noProof="0" smtClean="0"/>
              <a:t>Click to edit Master subtitle style</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F40FE7D4-3E8B-4A08-9FB6-4079D0872D07}" type="datetime1">
              <a:rPr lang="en-US" altLang="zh-CN" smtClean="0"/>
              <a:pPr/>
              <a:t>5/23/2014</a:t>
            </a:fld>
            <a:endParaRPr lang="en-US" altLang="zh-CN"/>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endParaRPr lang="en-US" altLang="zh-CN"/>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097A403E-14F7-4282-BC41-39A28C94587E}"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EDC45642-2606-4368-A112-6E9194242DB9}" type="datetime1">
              <a:rPr lang="en-US" altLang="zh-CN" smtClean="0"/>
              <a:pPr/>
              <a:t>5/23/2014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6E87E7A-9DFC-4E58-B160-C67B8679929E}"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33AA0098-E53D-4FBE-9377-1D8DE06B4CF4}" type="datetime1">
              <a:rPr lang="en-US" altLang="zh-CN" smtClean="0"/>
              <a:pPr/>
              <a:t>5/23/2014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58191C65-7194-459E-850A-5B92DD6961DD}"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00BD7788-527B-4FE0-8C91-E240CF43A2FC}" type="datetime1">
              <a:rPr lang="en-US" altLang="zh-CN" smtClean="0"/>
              <a:pPr/>
              <a:t>5/23/2014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D4A064E-C8EF-4D3E-8855-B995B3A20CD4}"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87A0C46-14BD-4771-ABE3-E40B556DC910}" type="datetime1">
              <a:rPr lang="en-US" altLang="zh-CN" smtClean="0"/>
              <a:pPr/>
              <a:t>5/23/2014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CC9533B-6037-4A34-9218-685487D5F5A9}"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fld id="{F34BFAE1-1B4C-4F24-A445-46F77CE5A1E9}" type="datetime1">
              <a:rPr lang="en-US" altLang="zh-CN" smtClean="0"/>
              <a:pPr/>
              <a:t>5/23/2014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8B0BE58-D2E6-4862-B9D5-65B671B1B06C}"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fld id="{7F4D7ECA-6B5F-4992-B0F4-FB4AD5E19648}" type="datetime1">
              <a:rPr lang="en-US" altLang="zh-CN" smtClean="0"/>
              <a:pPr/>
              <a:t>5/23/2014</a:t>
            </a:fld>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F68E9743-9C7C-41AE-B773-7D1AD394C19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fld id="{5B9B6135-CA23-4FA2-AF37-930ECD810A1B}" type="datetime1">
              <a:rPr lang="en-US" altLang="zh-CN" smtClean="0"/>
              <a:pPr/>
              <a:t>5/23/2014</a:t>
            </a:fld>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19BD1A66-8FB2-49D8-8D30-365B2F32BE4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A034301-0B1E-4760-BFF0-A5E8251DCAEF}" type="datetime1">
              <a:rPr lang="en-US" altLang="zh-CN" smtClean="0"/>
              <a:pPr/>
              <a:t>5/23/2014</a:t>
            </a:fld>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9649FA81-335D-4DFF-B420-8909A4E774A9}"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4CFC422-E607-41DB-B817-2B1887BC2DB5}" type="datetime1">
              <a:rPr lang="en-US" altLang="zh-CN" smtClean="0"/>
              <a:pPr/>
              <a:t>5/23/2014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A444F25B-DAFE-4B58-AEFD-B53298974C35}"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E19595-09B8-40F1-B1FD-E84C8515717C}" type="datetime1">
              <a:rPr lang="en-US" altLang="zh-CN" smtClean="0"/>
              <a:pPr/>
              <a:t>5/23/2014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230E743-33C5-4406-8252-705DD99B3936}"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389D9CC8-BC43-4A48-ABD5-8C55E401EAE0}" type="datetime1">
              <a:rPr lang="en-US" altLang="zh-CN" smtClean="0"/>
              <a:pPr/>
              <a:t>5/23/2014</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50BE5389-8598-41DE-ADC3-36F37C47098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253327"/>
          </a:solidFill>
          <a:latin typeface="+mn-lt"/>
          <a:ea typeface="+mn-ea"/>
          <a:cs typeface="+mn-cs"/>
        </a:defRPr>
      </a:lvl1pPr>
      <a:lvl2pPr marL="742950" indent="-285750" algn="l" rtl="0" eaLnBrk="1" fontAlgn="base" hangingPunct="1">
        <a:spcBef>
          <a:spcPct val="20000"/>
        </a:spcBef>
        <a:spcAft>
          <a:spcPct val="0"/>
        </a:spcAft>
        <a:buChar char="–"/>
        <a:defRPr sz="2000">
          <a:solidFill>
            <a:srgbClr val="253327"/>
          </a:solidFill>
          <a:latin typeface="+mn-lt"/>
        </a:defRPr>
      </a:lvl2pPr>
      <a:lvl3pPr marL="1143000" indent="-228600" algn="l" rtl="0" eaLnBrk="1" fontAlgn="base" hangingPunct="1">
        <a:spcBef>
          <a:spcPct val="20000"/>
        </a:spcBef>
        <a:spcAft>
          <a:spcPct val="0"/>
        </a:spcAft>
        <a:buChar char="•"/>
        <a:defRPr>
          <a:solidFill>
            <a:srgbClr val="253327"/>
          </a:solidFill>
          <a:latin typeface="+mn-lt"/>
        </a:defRPr>
      </a:lvl3pPr>
      <a:lvl4pPr marL="1600200" indent="-228600" algn="l" rtl="0" eaLnBrk="1" fontAlgn="base" hangingPunct="1">
        <a:spcBef>
          <a:spcPct val="20000"/>
        </a:spcBef>
        <a:spcAft>
          <a:spcPct val="0"/>
        </a:spcAft>
        <a:buChar char="–"/>
        <a:defRPr sz="1600">
          <a:solidFill>
            <a:srgbClr val="253327"/>
          </a:solidFill>
          <a:latin typeface="+mn-lt"/>
        </a:defRPr>
      </a:lvl4pPr>
      <a:lvl5pPr marL="2057400" indent="-228600" algn="l" rtl="0" eaLnBrk="1" fontAlgn="base" hangingPunct="1">
        <a:spcBef>
          <a:spcPct val="20000"/>
        </a:spcBef>
        <a:spcAft>
          <a:spcPct val="0"/>
        </a:spcAft>
        <a:buChar char="»"/>
        <a:defRPr sz="1600">
          <a:solidFill>
            <a:srgbClr val="253327"/>
          </a:solidFill>
          <a:latin typeface="+mn-lt"/>
        </a:defRPr>
      </a:lvl5pPr>
      <a:lvl6pPr marL="2514600" indent="-228600" algn="l" rtl="0" eaLnBrk="1" fontAlgn="base" hangingPunct="1">
        <a:spcBef>
          <a:spcPct val="20000"/>
        </a:spcBef>
        <a:spcAft>
          <a:spcPct val="0"/>
        </a:spcAft>
        <a:buChar char="»"/>
        <a:defRPr sz="1600">
          <a:solidFill>
            <a:srgbClr val="253327"/>
          </a:solidFill>
          <a:latin typeface="+mn-lt"/>
        </a:defRPr>
      </a:lvl6pPr>
      <a:lvl7pPr marL="2971800" indent="-228600" algn="l" rtl="0" eaLnBrk="1" fontAlgn="base" hangingPunct="1">
        <a:spcBef>
          <a:spcPct val="20000"/>
        </a:spcBef>
        <a:spcAft>
          <a:spcPct val="0"/>
        </a:spcAft>
        <a:buChar char="»"/>
        <a:defRPr sz="1600">
          <a:solidFill>
            <a:srgbClr val="253327"/>
          </a:solidFill>
          <a:latin typeface="+mn-lt"/>
        </a:defRPr>
      </a:lvl7pPr>
      <a:lvl8pPr marL="3429000" indent="-228600" algn="l" rtl="0" eaLnBrk="1" fontAlgn="base" hangingPunct="1">
        <a:spcBef>
          <a:spcPct val="20000"/>
        </a:spcBef>
        <a:spcAft>
          <a:spcPct val="0"/>
        </a:spcAft>
        <a:buChar char="»"/>
        <a:defRPr sz="1600">
          <a:solidFill>
            <a:srgbClr val="253327"/>
          </a:solidFill>
          <a:latin typeface="+mn-lt"/>
        </a:defRPr>
      </a:lvl8pPr>
      <a:lvl9pPr marL="3886200" indent="-228600" algn="l" rtl="0" eaLnBrk="1" fontAlgn="base" hangingPunct="1">
        <a:spcBef>
          <a:spcPct val="20000"/>
        </a:spcBef>
        <a:spcAft>
          <a:spcPct val="0"/>
        </a:spcAft>
        <a:buChar char="»"/>
        <a:defRPr sz="1600">
          <a:solidFill>
            <a:srgbClr val="253327"/>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phidget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Arduino" TargetMode="External"/><Relationship Id="rId2" Type="http://schemas.openxmlformats.org/officeDocument/2006/relationships/hyperlink" Target="http://www.slideshare.net/zvikapika/introducing-arduin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4662487"/>
            <a:ext cx="5715000" cy="2195513"/>
          </a:xfrm>
        </p:spPr>
        <p:txBody>
          <a:bodyPr>
            <a:normAutofit/>
          </a:bodyPr>
          <a:lstStyle/>
          <a:p>
            <a:pPr eaLnBrk="1" fontAlgn="auto" hangingPunct="1">
              <a:spcBef>
                <a:spcPts val="580"/>
              </a:spcBef>
              <a:spcAft>
                <a:spcPts val="0"/>
              </a:spcAft>
              <a:buClr>
                <a:schemeClr val="accent1">
                  <a:shade val="75000"/>
                </a:schemeClr>
              </a:buClr>
              <a:buFont typeface="Wingdings"/>
              <a:buNone/>
              <a:defRPr/>
            </a:pPr>
            <a:r>
              <a:rPr lang="en-US" dirty="0" smtClean="0"/>
              <a:t>Presented by </a:t>
            </a:r>
          </a:p>
          <a:p>
            <a:pPr eaLnBrk="1" fontAlgn="auto" hangingPunct="1">
              <a:spcBef>
                <a:spcPts val="580"/>
              </a:spcBef>
              <a:spcAft>
                <a:spcPts val="0"/>
              </a:spcAft>
              <a:buClr>
                <a:schemeClr val="accent1">
                  <a:shade val="75000"/>
                </a:schemeClr>
              </a:buClr>
              <a:buFont typeface="Wingdings"/>
              <a:buNone/>
              <a:defRPr/>
            </a:pPr>
            <a:r>
              <a:rPr lang="en-US" sz="3000" dirty="0" err="1" smtClean="0"/>
              <a:t>Imran</a:t>
            </a:r>
            <a:r>
              <a:rPr lang="en-US" sz="3000" dirty="0" smtClean="0"/>
              <a:t> </a:t>
            </a:r>
            <a:r>
              <a:rPr lang="en-US" sz="3000" dirty="0" err="1" smtClean="0"/>
              <a:t>Mehmood</a:t>
            </a:r>
            <a:endParaRPr lang="en-US" sz="3000" dirty="0" smtClean="0"/>
          </a:p>
          <a:p>
            <a:pPr eaLnBrk="1" fontAlgn="auto" hangingPunct="1">
              <a:spcBef>
                <a:spcPts val="580"/>
              </a:spcBef>
              <a:spcAft>
                <a:spcPts val="0"/>
              </a:spcAft>
              <a:buClr>
                <a:schemeClr val="accent1">
                  <a:shade val="75000"/>
                </a:schemeClr>
              </a:buClr>
              <a:buFont typeface="Wingdings"/>
              <a:buNone/>
              <a:defRPr/>
            </a:pPr>
            <a:r>
              <a:rPr lang="en-US" sz="3000" dirty="0" err="1" smtClean="0"/>
              <a:t>Kritika</a:t>
            </a:r>
            <a:r>
              <a:rPr lang="en-US" sz="3000" dirty="0" smtClean="0"/>
              <a:t> </a:t>
            </a:r>
            <a:r>
              <a:rPr lang="en-US" sz="3000" dirty="0" err="1" smtClean="0"/>
              <a:t>Rajbandhari</a:t>
            </a:r>
            <a:endParaRPr lang="en-US" sz="3000" dirty="0" smtClean="0"/>
          </a:p>
          <a:p>
            <a:pPr eaLnBrk="1" fontAlgn="auto" hangingPunct="1">
              <a:spcBef>
                <a:spcPts val="580"/>
              </a:spcBef>
              <a:spcAft>
                <a:spcPts val="0"/>
              </a:spcAft>
              <a:buClr>
                <a:schemeClr val="accent1">
                  <a:shade val="75000"/>
                </a:schemeClr>
              </a:buClr>
              <a:buFont typeface="Wingdings"/>
              <a:buNone/>
              <a:defRPr/>
            </a:pPr>
            <a:r>
              <a:rPr lang="en-US" sz="3000" dirty="0" smtClean="0"/>
              <a:t>Group:- 2C</a:t>
            </a:r>
            <a:endParaRPr lang="en-US" sz="3000" dirty="0"/>
          </a:p>
        </p:txBody>
      </p:sp>
      <p:sp>
        <p:nvSpPr>
          <p:cNvPr id="6147"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F71F6C62-E207-4FF3-B236-6EB4167EFA46}" type="datetime1">
              <a:rPr lang="en-US" smtClean="0"/>
              <a:pPr/>
              <a:t>5/23/2014</a:t>
            </a:fld>
            <a:endParaRPr lang="en-US" dirty="0" smtClean="0"/>
          </a:p>
        </p:txBody>
      </p:sp>
      <p:sp>
        <p:nvSpPr>
          <p:cNvPr id="5" name="Slide Number Placeholder 4"/>
          <p:cNvSpPr>
            <a:spLocks noGrp="1"/>
          </p:cNvSpPr>
          <p:nvPr>
            <p:ph type="sldNum" sz="quarter" idx="12"/>
          </p:nvPr>
        </p:nvSpPr>
        <p:spPr/>
        <p:txBody>
          <a:bodyPr/>
          <a:lstStyle/>
          <a:p>
            <a:pPr>
              <a:defRPr/>
            </a:pPr>
            <a:fld id="{9C7E24CF-B517-47B5-B2A0-CE090E57B3CD}" type="slidenum">
              <a:rPr lang="en-US"/>
              <a:pPr>
                <a:defRPr/>
              </a:pPr>
              <a:t>1</a:t>
            </a:fld>
            <a:endParaRPr lang="en-US"/>
          </a:p>
        </p:txBody>
      </p:sp>
      <p:sp>
        <p:nvSpPr>
          <p:cNvPr id="6149" name="Title 1"/>
          <p:cNvSpPr>
            <a:spLocks noGrp="1"/>
          </p:cNvSpPr>
          <p:nvPr>
            <p:ph type="ctrTitle"/>
          </p:nvPr>
        </p:nvSpPr>
        <p:spPr>
          <a:xfrm>
            <a:off x="533400" y="457200"/>
            <a:ext cx="8229600" cy="1470025"/>
          </a:xfrm>
        </p:spPr>
        <p:txBody>
          <a:bodyPr/>
          <a:lstStyle/>
          <a:p>
            <a:pPr algn="ctr" eaLnBrk="1" hangingPunct="1"/>
            <a:r>
              <a:rPr smtClean="0">
                <a:latin typeface="Calibri" pitchFamily="34" charset="0"/>
                <a:cs typeface="Calibri" pitchFamily="34" charset="0"/>
              </a:rPr>
              <a:t>Microcontroller</a:t>
            </a:r>
            <a:br>
              <a:rPr smtClean="0">
                <a:latin typeface="Calibri" pitchFamily="34" charset="0"/>
                <a:cs typeface="Calibri" pitchFamily="34" charset="0"/>
              </a:rPr>
            </a:br>
            <a:r>
              <a:rPr smtClean="0">
                <a:latin typeface="Calibri" pitchFamily="34" charset="0"/>
                <a:cs typeface="Calibri" pitchFamily="34" charset="0"/>
              </a:rPr>
              <a:t>Seminar:- Physical Computing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bri" pitchFamily="34" charset="0"/>
                <a:cs typeface="Calibri" pitchFamily="34" charset="0"/>
              </a:rPr>
              <a:t>Types of Microcontroller</a:t>
            </a:r>
            <a:endParaRPr lang="en-US" dirty="0">
              <a:solidFill>
                <a:schemeClr val="tx1"/>
              </a:solidFill>
              <a:latin typeface="Calibri" pitchFamily="34" charset="0"/>
              <a:cs typeface="Calibri" pitchFamily="34" charset="0"/>
            </a:endParaRPr>
          </a:p>
        </p:txBody>
      </p:sp>
      <p:sp>
        <p:nvSpPr>
          <p:cNvPr id="4" name="Date Placeholder 3"/>
          <p:cNvSpPr>
            <a:spLocks noGrp="1"/>
          </p:cNvSpPr>
          <p:nvPr>
            <p:ph type="dt" sz="half" idx="10"/>
          </p:nvPr>
        </p:nvSpPr>
        <p:spPr/>
        <p:txBody>
          <a:bodyPr/>
          <a:lstStyle/>
          <a:p>
            <a:pPr>
              <a:defRPr/>
            </a:pPr>
            <a:fld id="{0BCF204A-121C-4A16-A2FE-5FA43F023646}" type="datetime1">
              <a:rPr lang="en-US" smtClean="0"/>
              <a:pPr>
                <a:defRPr/>
              </a:pPr>
              <a:t>5/23/2014</a:t>
            </a:fld>
            <a:endParaRPr lang="en-US"/>
          </a:p>
        </p:txBody>
      </p:sp>
      <p:sp>
        <p:nvSpPr>
          <p:cNvPr id="5" name="Slide Number Placeholder 4"/>
          <p:cNvSpPr>
            <a:spLocks noGrp="1"/>
          </p:cNvSpPr>
          <p:nvPr>
            <p:ph type="sldNum" sz="quarter" idx="12"/>
          </p:nvPr>
        </p:nvSpPr>
        <p:spPr/>
        <p:txBody>
          <a:bodyPr/>
          <a:lstStyle/>
          <a:p>
            <a:pPr>
              <a:defRPr/>
            </a:pPr>
            <a:fld id="{4BD0B1FE-CF9B-43AC-96E7-60888E3FF3C8}" type="slidenum">
              <a:rPr lang="en-US" smtClean="0"/>
              <a:pPr>
                <a:defRPr/>
              </a:pPr>
              <a:t>10</a:t>
            </a:fld>
            <a:endParaRPr lang="en-US"/>
          </a:p>
        </p:txBody>
      </p:sp>
      <p:pic>
        <p:nvPicPr>
          <p:cNvPr id="49154" name="Picture 2"/>
          <p:cNvPicPr>
            <a:picLocks noChangeAspect="1" noChangeArrowheads="1"/>
          </p:cNvPicPr>
          <p:nvPr/>
        </p:nvPicPr>
        <p:blipFill>
          <a:blip r:embed="rId2"/>
          <a:srcRect/>
          <a:stretch>
            <a:fillRect/>
          </a:stretch>
        </p:blipFill>
        <p:spPr bwMode="auto">
          <a:xfrm>
            <a:off x="685800" y="3276600"/>
            <a:ext cx="3657600" cy="2900362"/>
          </a:xfrm>
          <a:prstGeom prst="rect">
            <a:avLst/>
          </a:prstGeom>
          <a:noFill/>
          <a:ln w="9525">
            <a:noFill/>
            <a:miter lim="800000"/>
            <a:headEnd/>
            <a:tailEnd/>
          </a:ln>
          <a:effectLst/>
        </p:spPr>
      </p:pic>
      <p:pic>
        <p:nvPicPr>
          <p:cNvPr id="49155" name="Picture 3"/>
          <p:cNvPicPr>
            <a:picLocks noGrp="1" noChangeAspect="1" noChangeArrowheads="1"/>
          </p:cNvPicPr>
          <p:nvPr>
            <p:ph sz="quarter" idx="1"/>
          </p:nvPr>
        </p:nvPicPr>
        <p:blipFill>
          <a:blip r:embed="rId3"/>
          <a:srcRect/>
          <a:stretch>
            <a:fillRect/>
          </a:stretch>
        </p:blipFill>
        <p:spPr bwMode="auto">
          <a:xfrm>
            <a:off x="4876800" y="3276600"/>
            <a:ext cx="3762375" cy="2943225"/>
          </a:xfrm>
          <a:prstGeom prst="rect">
            <a:avLst/>
          </a:prstGeom>
          <a:noFill/>
          <a:ln w="9525">
            <a:noFill/>
            <a:miter lim="800000"/>
            <a:headEnd/>
            <a:tailEnd/>
          </a:ln>
          <a:effectLst/>
        </p:spPr>
      </p:pic>
      <p:sp>
        <p:nvSpPr>
          <p:cNvPr id="8" name="TextBox 7"/>
          <p:cNvSpPr txBox="1"/>
          <p:nvPr/>
        </p:nvSpPr>
        <p:spPr>
          <a:xfrm>
            <a:off x="990600" y="2057400"/>
            <a:ext cx="3276600" cy="523220"/>
          </a:xfrm>
          <a:prstGeom prst="rect">
            <a:avLst/>
          </a:prstGeom>
          <a:noFill/>
        </p:spPr>
        <p:txBody>
          <a:bodyPr wrap="square" rtlCol="0">
            <a:spAutoFit/>
          </a:bodyPr>
          <a:lstStyle/>
          <a:p>
            <a:r>
              <a:rPr lang="en-US" sz="2800" dirty="0" err="1" smtClean="0">
                <a:latin typeface="Calibri" pitchFamily="34" charset="0"/>
                <a:cs typeface="Calibri" pitchFamily="34" charset="0"/>
              </a:rPr>
              <a:t>Arduino</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sp>
        <p:nvSpPr>
          <p:cNvPr id="9" name="TextBox 8"/>
          <p:cNvSpPr txBox="1"/>
          <p:nvPr/>
        </p:nvSpPr>
        <p:spPr>
          <a:xfrm>
            <a:off x="5105400" y="1981200"/>
            <a:ext cx="3048000" cy="523220"/>
          </a:xfrm>
          <a:prstGeom prst="rect">
            <a:avLst/>
          </a:prstGeom>
          <a:noFill/>
        </p:spPr>
        <p:txBody>
          <a:bodyPr wrap="square" rtlCol="0">
            <a:spAutoFit/>
          </a:bodyPr>
          <a:lstStyle/>
          <a:p>
            <a:r>
              <a:rPr lang="en-US" sz="2800" dirty="0" err="1" smtClean="0">
                <a:latin typeface="Calibri" pitchFamily="34" charset="0"/>
                <a:cs typeface="Calibri" pitchFamily="34" charset="0"/>
              </a:rPr>
              <a:t>Phidgets</a:t>
            </a:r>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a:t>
            </a:r>
          </a:p>
        </p:txBody>
      </p:sp>
      <p:sp>
        <p:nvSpPr>
          <p:cNvPr id="12291" name="Content Placeholder 2"/>
          <p:cNvSpPr>
            <a:spLocks noGrp="1"/>
          </p:cNvSpPr>
          <p:nvPr>
            <p:ph sz="quarter" idx="1"/>
          </p:nvPr>
        </p:nvSpPr>
        <p:spPr/>
        <p:txBody>
          <a:bodyPr/>
          <a:lstStyle/>
          <a:p>
            <a:r>
              <a:rPr lang="en-US" sz="2800" dirty="0" err="1" smtClean="0">
                <a:solidFill>
                  <a:schemeClr val="tx1"/>
                </a:solidFill>
                <a:latin typeface="Calibri" pitchFamily="34" charset="0"/>
                <a:cs typeface="Calibri" pitchFamily="34" charset="0"/>
              </a:rPr>
              <a:t>Arduino</a:t>
            </a:r>
            <a:r>
              <a:rPr lang="en-US" sz="2800" dirty="0" smtClean="0">
                <a:solidFill>
                  <a:schemeClr val="tx1"/>
                </a:solidFill>
                <a:latin typeface="Calibri" pitchFamily="34" charset="0"/>
                <a:cs typeface="Calibri" pitchFamily="34" charset="0"/>
              </a:rPr>
              <a:t>  was introduced in 2005 in </a:t>
            </a:r>
            <a:r>
              <a:rPr lang="en-US" sz="2800" dirty="0" err="1" smtClean="0">
                <a:solidFill>
                  <a:schemeClr val="tx1"/>
                </a:solidFill>
                <a:latin typeface="Calibri" pitchFamily="34" charset="0"/>
                <a:cs typeface="Calibri" pitchFamily="34" charset="0"/>
              </a:rPr>
              <a:t>Ivrea</a:t>
            </a:r>
            <a:r>
              <a:rPr lang="en-US" sz="2800" dirty="0" smtClean="0">
                <a:solidFill>
                  <a:schemeClr val="tx1"/>
                </a:solidFill>
                <a:latin typeface="Calibri" pitchFamily="34" charset="0"/>
                <a:cs typeface="Calibri" pitchFamily="34" charset="0"/>
              </a:rPr>
              <a:t>, Italy</a:t>
            </a:r>
          </a:p>
          <a:p>
            <a:r>
              <a:rPr lang="en-US" sz="2800" dirty="0" smtClean="0">
                <a:solidFill>
                  <a:schemeClr val="tx1"/>
                </a:solidFill>
                <a:latin typeface="Calibri" pitchFamily="34" charset="0"/>
                <a:cs typeface="Calibri" pitchFamily="34" charset="0"/>
              </a:rPr>
              <a:t>An </a:t>
            </a:r>
            <a:r>
              <a:rPr lang="en-US" sz="2800" dirty="0" err="1" smtClean="0">
                <a:solidFill>
                  <a:schemeClr val="tx1"/>
                </a:solidFill>
                <a:latin typeface="Calibri" pitchFamily="34" charset="0"/>
                <a:cs typeface="Calibri" pitchFamily="34" charset="0"/>
              </a:rPr>
              <a:t>Arduino</a:t>
            </a:r>
            <a:r>
              <a:rPr lang="en-US" sz="2800" dirty="0" smtClean="0">
                <a:solidFill>
                  <a:schemeClr val="tx1"/>
                </a:solidFill>
                <a:latin typeface="Calibri" pitchFamily="34" charset="0"/>
                <a:cs typeface="Calibri" pitchFamily="34" charset="0"/>
              </a:rPr>
              <a:t> is an open-source microcontroller development board.</a:t>
            </a:r>
            <a:endParaRPr lang="en-US" dirty="0" smtClean="0">
              <a:solidFill>
                <a:schemeClr val="tx1"/>
              </a:solidFill>
              <a:latin typeface="Calibri" pitchFamily="34" charset="0"/>
              <a:cs typeface="Calibri" pitchFamily="34" charset="0"/>
            </a:endParaRPr>
          </a:p>
        </p:txBody>
      </p:sp>
      <p:sp>
        <p:nvSpPr>
          <p:cNvPr id="4" name="Date Placeholder 3"/>
          <p:cNvSpPr>
            <a:spLocks noGrp="1"/>
          </p:cNvSpPr>
          <p:nvPr>
            <p:ph type="dt" sz="half" idx="10"/>
          </p:nvPr>
        </p:nvSpPr>
        <p:spPr/>
        <p:txBody>
          <a:bodyPr/>
          <a:lstStyle/>
          <a:p>
            <a:fld id="{53EF4290-EC82-4697-B13C-461CDB22C99B}"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11</a:t>
            </a:fld>
            <a:endParaRPr lang="en-US" altLang="zh-CN"/>
          </a:p>
        </p:txBody>
      </p:sp>
      <p:pic>
        <p:nvPicPr>
          <p:cNvPr id="35842" name="Picture 2" descr="Picture of Plug it in"/>
          <p:cNvPicPr>
            <a:picLocks noChangeAspect="1" noChangeArrowheads="1"/>
          </p:cNvPicPr>
          <p:nvPr/>
        </p:nvPicPr>
        <p:blipFill>
          <a:blip r:embed="rId3"/>
          <a:srcRect/>
          <a:stretch>
            <a:fillRect/>
          </a:stretch>
        </p:blipFill>
        <p:spPr bwMode="auto">
          <a:xfrm>
            <a:off x="1371600" y="3124200"/>
            <a:ext cx="5905500" cy="2743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srcRect/>
          <a:stretch>
            <a:fillRect/>
          </a:stretch>
        </p:blipFill>
        <p:spPr bwMode="auto">
          <a:xfrm>
            <a:off x="381001" y="1219200"/>
            <a:ext cx="8305799" cy="51816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676DC1D-404E-499D-9E99-F6327A61971E}" type="datetime1">
              <a:rPr lang="en-US" altLang="zh-CN" smtClean="0"/>
              <a:pPr/>
              <a:t>5/23/2014</a:t>
            </a:fld>
            <a:endParaRPr lang="en-US" altLang="zh-CN"/>
          </a:p>
        </p:txBody>
      </p:sp>
      <p:sp>
        <p:nvSpPr>
          <p:cNvPr id="4" name="Slide Number Placeholder 3"/>
          <p:cNvSpPr>
            <a:spLocks noGrp="1"/>
          </p:cNvSpPr>
          <p:nvPr>
            <p:ph type="sldNum" sz="quarter" idx="12"/>
          </p:nvPr>
        </p:nvSpPr>
        <p:spPr/>
        <p:txBody>
          <a:bodyPr/>
          <a:lstStyle/>
          <a:p>
            <a:fld id="{9D4A064E-C8EF-4D3E-8855-B995B3A20CD4}" type="slidenum">
              <a:rPr lang="en-US" altLang="zh-CN" smtClean="0"/>
              <a:pPr/>
              <a:t>12</a:t>
            </a:fld>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solidFill>
                  <a:schemeClr val="tx1"/>
                </a:solidFill>
                <a:latin typeface="Calibri" pitchFamily="34" charset="0"/>
                <a:cs typeface="Calibri" pitchFamily="34" charset="0"/>
              </a:rPr>
              <a:t>Programming an </a:t>
            </a:r>
            <a:r>
              <a:rPr lang="en-US" dirty="0" err="1" smtClean="0">
                <a:solidFill>
                  <a:schemeClr val="tx1"/>
                </a:solidFill>
                <a:latin typeface="Calibri" pitchFamily="34" charset="0"/>
                <a:cs typeface="Calibri" pitchFamily="34" charset="0"/>
              </a:rPr>
              <a:t>Arduino</a:t>
            </a:r>
            <a:endParaRPr lang="en-US" dirty="0" smtClean="0">
              <a:solidFill>
                <a:schemeClr val="tx1"/>
              </a:solidFill>
              <a:latin typeface="Calibri" pitchFamily="34" charset="0"/>
              <a:cs typeface="Calibri" pitchFamily="34" charset="0"/>
            </a:endParaRPr>
          </a:p>
        </p:txBody>
      </p:sp>
      <p:sp>
        <p:nvSpPr>
          <p:cNvPr id="17411" name="Date Placeholder 2"/>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184391A1-5BAF-4DB7-8F06-906DEEA94C99}" type="datetime1">
              <a:rPr lang="en-US" smtClean="0"/>
              <a:pPr/>
              <a:t>5/23/2014</a:t>
            </a:fld>
            <a:endParaRPr lang="en-US" smtClean="0"/>
          </a:p>
        </p:txBody>
      </p:sp>
      <p:sp>
        <p:nvSpPr>
          <p:cNvPr id="4" name="Slide Number Placeholder 3"/>
          <p:cNvSpPr>
            <a:spLocks noGrp="1"/>
          </p:cNvSpPr>
          <p:nvPr>
            <p:ph type="sldNum" sz="quarter" idx="12"/>
          </p:nvPr>
        </p:nvSpPr>
        <p:spPr/>
        <p:txBody>
          <a:bodyPr/>
          <a:lstStyle/>
          <a:p>
            <a:pPr>
              <a:defRPr/>
            </a:pPr>
            <a:fld id="{1C2FF3CA-6BBC-4FF5-BF68-E0568706385E}" type="slidenum">
              <a:rPr lang="en-US"/>
              <a:pPr>
                <a:defRPr/>
              </a:pPr>
              <a:t>13</a:t>
            </a:fld>
            <a:endParaRPr lang="en-US"/>
          </a:p>
        </p:txBody>
      </p:sp>
      <p:sp>
        <p:nvSpPr>
          <p:cNvPr id="17413" name="Content Placeholder 4"/>
          <p:cNvSpPr>
            <a:spLocks noGrp="1"/>
          </p:cNvSpPr>
          <p:nvPr>
            <p:ph sz="quarter" idx="1"/>
          </p:nvPr>
        </p:nvSpPr>
        <p:spPr>
          <a:xfrm>
            <a:off x="457200" y="1447800"/>
            <a:ext cx="5105400" cy="4678363"/>
          </a:xfrm>
        </p:spPr>
        <p:txBody>
          <a:bodyPr/>
          <a:lstStyle/>
          <a:p>
            <a:pPr eaLnBrk="1" hangingPunct="1"/>
            <a:r>
              <a:rPr lang="en-US" dirty="0" smtClean="0">
                <a:solidFill>
                  <a:schemeClr val="tx1"/>
                </a:solidFill>
                <a:latin typeface="Calibri" pitchFamily="34" charset="0"/>
                <a:cs typeface="Calibri" pitchFamily="34" charset="0"/>
              </a:rPr>
              <a:t>Write program,</a:t>
            </a:r>
          </a:p>
          <a:p>
            <a:pPr eaLnBrk="1" hangingPunct="1"/>
            <a:r>
              <a:rPr lang="en-US" dirty="0" smtClean="0">
                <a:solidFill>
                  <a:schemeClr val="tx1"/>
                </a:solidFill>
                <a:latin typeface="Calibri" pitchFamily="34" charset="0"/>
                <a:cs typeface="Calibri" pitchFamily="34" charset="0"/>
              </a:rPr>
              <a:t>Compile and check ,</a:t>
            </a:r>
          </a:p>
          <a:p>
            <a:pPr eaLnBrk="1" hangingPunct="1"/>
            <a:r>
              <a:rPr lang="en-US" dirty="0" smtClean="0">
                <a:solidFill>
                  <a:schemeClr val="tx1"/>
                </a:solidFill>
                <a:latin typeface="Calibri" pitchFamily="34" charset="0"/>
                <a:cs typeface="Calibri" pitchFamily="34" charset="0"/>
              </a:rPr>
              <a:t>Reset boards,</a:t>
            </a:r>
          </a:p>
          <a:p>
            <a:pPr eaLnBrk="1" hangingPunct="1"/>
            <a:r>
              <a:rPr lang="en-US" dirty="0" smtClean="0">
                <a:solidFill>
                  <a:schemeClr val="tx1"/>
                </a:solidFill>
                <a:latin typeface="Calibri" pitchFamily="34" charset="0"/>
                <a:cs typeface="Calibri" pitchFamily="34" charset="0"/>
              </a:rPr>
              <a:t>Upload to board.</a:t>
            </a:r>
          </a:p>
        </p:txBody>
      </p:sp>
      <p:pic>
        <p:nvPicPr>
          <p:cNvPr id="1026" name="Picture 2" descr="Picture of Arduino IDE"/>
          <p:cNvPicPr>
            <a:picLocks noChangeAspect="1" noChangeArrowheads="1"/>
          </p:cNvPicPr>
          <p:nvPr/>
        </p:nvPicPr>
        <p:blipFill>
          <a:blip r:embed="rId3"/>
          <a:srcRect/>
          <a:stretch>
            <a:fillRect/>
          </a:stretch>
        </p:blipFill>
        <p:spPr bwMode="auto">
          <a:xfrm>
            <a:off x="4572000" y="1447800"/>
            <a:ext cx="3581400" cy="4038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Hardware</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4" name="Date Placeholder 3"/>
          <p:cNvSpPr>
            <a:spLocks noGrp="1"/>
          </p:cNvSpPr>
          <p:nvPr>
            <p:ph type="dt" sz="half" idx="10"/>
          </p:nvPr>
        </p:nvSpPr>
        <p:spPr/>
        <p:txBody>
          <a:bodyPr/>
          <a:lstStyle/>
          <a:p>
            <a:pPr>
              <a:defRPr/>
            </a:pPr>
            <a:fld id="{CE48C48A-1DF6-4E1E-9FC6-E3D5EF1FEE04}" type="datetime1">
              <a:rPr lang="en-US" smtClean="0"/>
              <a:pPr>
                <a:defRPr/>
              </a:pPr>
              <a:t>5/23/2014</a:t>
            </a:fld>
            <a:endParaRPr lang="en-US"/>
          </a:p>
        </p:txBody>
      </p:sp>
      <p:sp>
        <p:nvSpPr>
          <p:cNvPr id="5" name="Slide Number Placeholder 4"/>
          <p:cNvSpPr>
            <a:spLocks noGrp="1"/>
          </p:cNvSpPr>
          <p:nvPr>
            <p:ph type="sldNum" sz="quarter" idx="12"/>
          </p:nvPr>
        </p:nvSpPr>
        <p:spPr/>
        <p:txBody>
          <a:bodyPr/>
          <a:lstStyle/>
          <a:p>
            <a:pPr>
              <a:defRPr/>
            </a:pPr>
            <a:fld id="{4BD0B1FE-CF9B-43AC-96E7-60888E3FF3C8}" type="slidenum">
              <a:rPr lang="en-US" smtClean="0"/>
              <a:pPr>
                <a:defRPr/>
              </a:pPr>
              <a:t>14</a:t>
            </a:fld>
            <a:endParaRPr lang="en-US"/>
          </a:p>
        </p:txBody>
      </p:sp>
      <p:pic>
        <p:nvPicPr>
          <p:cNvPr id="50178" name="Picture 2"/>
          <p:cNvPicPr>
            <a:picLocks noGrp="1" noChangeAspect="1" noChangeArrowheads="1"/>
          </p:cNvPicPr>
          <p:nvPr>
            <p:ph sz="quarter" idx="1"/>
          </p:nvPr>
        </p:nvPicPr>
        <p:blipFill>
          <a:blip r:embed="rId2"/>
          <a:srcRect/>
          <a:stretch>
            <a:fillRect/>
          </a:stretch>
        </p:blipFill>
        <p:spPr bwMode="auto">
          <a:xfrm>
            <a:off x="381000" y="1143000"/>
            <a:ext cx="84582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19200"/>
            <a:ext cx="8229600" cy="5638800"/>
          </a:xfrm>
        </p:spPr>
        <p:txBody>
          <a:bodyPr/>
          <a:lstStyle/>
          <a:p>
            <a:r>
              <a:rPr lang="en-US" dirty="0" smtClean="0">
                <a:solidFill>
                  <a:schemeClr val="tx1"/>
                </a:solidFill>
                <a:latin typeface="Calibri" pitchFamily="34" charset="0"/>
                <a:cs typeface="Calibri" pitchFamily="34" charset="0"/>
              </a:rPr>
              <a:t>Analog Reference pin (orange)</a:t>
            </a:r>
          </a:p>
          <a:p>
            <a:r>
              <a:rPr lang="en-US" dirty="0" smtClean="0">
                <a:solidFill>
                  <a:schemeClr val="tx1"/>
                </a:solidFill>
                <a:latin typeface="Calibri" pitchFamily="34" charset="0"/>
                <a:cs typeface="Calibri" pitchFamily="34" charset="0"/>
              </a:rPr>
              <a:t>Digital Ground (light green )</a:t>
            </a:r>
          </a:p>
          <a:p>
            <a:r>
              <a:rPr lang="en-US" dirty="0" smtClean="0">
                <a:solidFill>
                  <a:schemeClr val="tx1"/>
                </a:solidFill>
                <a:latin typeface="Calibri" pitchFamily="34" charset="0"/>
                <a:cs typeface="Calibri" pitchFamily="34" charset="0"/>
              </a:rPr>
              <a:t>Digital pins 2-13 (green)</a:t>
            </a:r>
          </a:p>
          <a:p>
            <a:r>
              <a:rPr lang="en-US" dirty="0" smtClean="0">
                <a:solidFill>
                  <a:schemeClr val="tx1"/>
                </a:solidFill>
                <a:latin typeface="Calibri" pitchFamily="34" charset="0"/>
                <a:cs typeface="Calibri" pitchFamily="34" charset="0"/>
              </a:rPr>
              <a:t>Digital Pins 0-1/Serial In/Out – TX/RX (dark green)</a:t>
            </a:r>
          </a:p>
          <a:p>
            <a:r>
              <a:rPr lang="en-US" dirty="0" smtClean="0">
                <a:solidFill>
                  <a:schemeClr val="tx1"/>
                </a:solidFill>
                <a:latin typeface="Calibri" pitchFamily="34" charset="0"/>
                <a:cs typeface="Calibri" pitchFamily="34" charset="0"/>
              </a:rPr>
              <a:t>Reset Button –S1(dark blue)</a:t>
            </a:r>
          </a:p>
          <a:p>
            <a:r>
              <a:rPr lang="en-US" dirty="0" smtClean="0">
                <a:solidFill>
                  <a:schemeClr val="tx1"/>
                </a:solidFill>
                <a:latin typeface="Calibri" pitchFamily="34" charset="0"/>
                <a:cs typeface="Calibri" pitchFamily="34" charset="0"/>
              </a:rPr>
              <a:t>In-circuit Serial Programmer(blue green)</a:t>
            </a:r>
          </a:p>
          <a:p>
            <a:r>
              <a:rPr lang="en-US" dirty="0" smtClean="0">
                <a:solidFill>
                  <a:schemeClr val="tx1"/>
                </a:solidFill>
                <a:latin typeface="Calibri" pitchFamily="34" charset="0"/>
                <a:cs typeface="Calibri" pitchFamily="34" charset="0"/>
              </a:rPr>
              <a:t>Analog in Pins 0- (light blue)</a:t>
            </a:r>
          </a:p>
          <a:p>
            <a:r>
              <a:rPr lang="en-US" dirty="0" smtClean="0">
                <a:solidFill>
                  <a:schemeClr val="tx1"/>
                </a:solidFill>
                <a:latin typeface="Calibri" pitchFamily="34" charset="0"/>
                <a:cs typeface="Calibri" pitchFamily="34" charset="0"/>
              </a:rPr>
              <a:t>Power on ground pins(</a:t>
            </a:r>
            <a:r>
              <a:rPr lang="en-US" dirty="0" err="1" smtClean="0">
                <a:solidFill>
                  <a:schemeClr val="tx1"/>
                </a:solidFill>
                <a:latin typeface="Calibri" pitchFamily="34" charset="0"/>
                <a:cs typeface="Calibri" pitchFamily="34" charset="0"/>
              </a:rPr>
              <a:t>power:orange,lgrounds:light</a:t>
            </a:r>
            <a:r>
              <a:rPr lang="en-US" dirty="0" smtClean="0">
                <a:solidFill>
                  <a:schemeClr val="tx1"/>
                </a:solidFill>
                <a:latin typeface="Calibri" pitchFamily="34" charset="0"/>
                <a:cs typeface="Calibri" pitchFamily="34" charset="0"/>
              </a:rPr>
              <a:t> orange)</a:t>
            </a:r>
          </a:p>
          <a:p>
            <a:r>
              <a:rPr lang="en-US" dirty="0" smtClean="0">
                <a:solidFill>
                  <a:schemeClr val="tx1"/>
                </a:solidFill>
                <a:latin typeface="Calibri" pitchFamily="34" charset="0"/>
                <a:cs typeface="Calibri" pitchFamily="34" charset="0"/>
              </a:rPr>
              <a:t>External Power Supply  -X1(pink)</a:t>
            </a:r>
          </a:p>
          <a:p>
            <a:r>
              <a:rPr lang="en-US" dirty="0" err="1" smtClean="0">
                <a:solidFill>
                  <a:schemeClr val="tx1"/>
                </a:solidFill>
                <a:latin typeface="Calibri" pitchFamily="34" charset="0"/>
                <a:cs typeface="Calibri" pitchFamily="34" charset="0"/>
              </a:rPr>
              <a:t>Toggels</a:t>
            </a:r>
            <a:r>
              <a:rPr lang="en-US" dirty="0" smtClean="0">
                <a:solidFill>
                  <a:schemeClr val="tx1"/>
                </a:solidFill>
                <a:latin typeface="Calibri" pitchFamily="34" charset="0"/>
                <a:cs typeface="Calibri" pitchFamily="34" charset="0"/>
              </a:rPr>
              <a:t> external power and USB power  (purple)</a:t>
            </a:r>
          </a:p>
          <a:p>
            <a:r>
              <a:rPr lang="en-US" dirty="0" smtClean="0">
                <a:solidFill>
                  <a:schemeClr val="tx1"/>
                </a:solidFill>
                <a:latin typeface="Calibri" pitchFamily="34" charset="0"/>
                <a:cs typeface="Calibri" pitchFamily="34" charset="0"/>
              </a:rPr>
              <a:t>USB(Yellow )</a:t>
            </a:r>
            <a:endParaRPr lang="en-US" dirty="0">
              <a:solidFill>
                <a:schemeClr val="tx1"/>
              </a:solidFill>
              <a:latin typeface="Calibri" pitchFamily="34" charset="0"/>
              <a:cs typeface="Calibri" pitchFamily="34" charset="0"/>
            </a:endParaRPr>
          </a:p>
        </p:txBody>
      </p:sp>
      <p:sp>
        <p:nvSpPr>
          <p:cNvPr id="4" name="Date Placeholder 3"/>
          <p:cNvSpPr>
            <a:spLocks noGrp="1"/>
          </p:cNvSpPr>
          <p:nvPr>
            <p:ph type="dt" sz="half" idx="10"/>
          </p:nvPr>
        </p:nvSpPr>
        <p:spPr/>
        <p:txBody>
          <a:bodyPr/>
          <a:lstStyle/>
          <a:p>
            <a:pPr>
              <a:defRPr/>
            </a:pPr>
            <a:fld id="{8A566047-6D39-4B4B-BB20-7D5686BB37E8}" type="datetime1">
              <a:rPr lang="en-US" smtClean="0"/>
              <a:pPr>
                <a:defRPr/>
              </a:pPr>
              <a:t>5/23/2014</a:t>
            </a:fld>
            <a:endParaRPr lang="en-US"/>
          </a:p>
        </p:txBody>
      </p:sp>
      <p:sp>
        <p:nvSpPr>
          <p:cNvPr id="5" name="Slide Number Placeholder 4"/>
          <p:cNvSpPr>
            <a:spLocks noGrp="1"/>
          </p:cNvSpPr>
          <p:nvPr>
            <p:ph type="sldNum" sz="quarter" idx="12"/>
          </p:nvPr>
        </p:nvSpPr>
        <p:spPr/>
        <p:txBody>
          <a:bodyPr/>
          <a:lstStyle/>
          <a:p>
            <a:pPr>
              <a:defRPr/>
            </a:pPr>
            <a:fld id="{4BD0B1FE-CF9B-43AC-96E7-60888E3FF3C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8229600" cy="1143000"/>
          </a:xfrm>
        </p:spPr>
        <p:txBody>
          <a:bodyPr/>
          <a:lstStyle/>
          <a:p>
            <a:pPr eaLnBrk="1" hangingPunct="1"/>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shields</a:t>
            </a:r>
          </a:p>
        </p:txBody>
      </p:sp>
      <p:sp>
        <p:nvSpPr>
          <p:cNvPr id="16387"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06BAF844-85E3-4960-AD97-3E6A2CB3626D}"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BD37B536-92DA-48AD-B522-51A69C765ECD}" type="slidenum">
              <a:rPr lang="en-US"/>
              <a:pPr>
                <a:defRPr/>
              </a:pPr>
              <a:t>16</a:t>
            </a:fld>
            <a:endParaRPr lang="en-US"/>
          </a:p>
        </p:txBody>
      </p:sp>
      <p:sp>
        <p:nvSpPr>
          <p:cNvPr id="6" name="Content Placeholder 5"/>
          <p:cNvSpPr>
            <a:spLocks noGrp="1"/>
          </p:cNvSpPr>
          <p:nvPr>
            <p:ph sz="quarter" idx="1"/>
          </p:nvPr>
        </p:nvSpPr>
        <p:spPr/>
        <p:txBody>
          <a:bodyPr/>
          <a:lstStyle/>
          <a:p>
            <a:r>
              <a:rPr lang="en-US" dirty="0" err="1" smtClean="0">
                <a:solidFill>
                  <a:schemeClr val="tx1"/>
                </a:solidFill>
                <a:latin typeface="Calibri" pitchFamily="34" charset="0"/>
                <a:cs typeface="Calibri" pitchFamily="34" charset="0"/>
              </a:rPr>
              <a:t>Shilds</a:t>
            </a:r>
            <a:r>
              <a:rPr lang="en-US" dirty="0" smtClean="0">
                <a:solidFill>
                  <a:schemeClr val="tx1"/>
                </a:solidFill>
                <a:latin typeface="Calibri" pitchFamily="34" charset="0"/>
                <a:cs typeface="Calibri" pitchFamily="34" charset="0"/>
              </a:rPr>
              <a:t> are expansion adapter boards that plug in over top of the </a:t>
            </a:r>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boards.</a:t>
            </a:r>
          </a:p>
          <a:p>
            <a:r>
              <a:rPr lang="en-US" dirty="0" smtClean="0">
                <a:solidFill>
                  <a:schemeClr val="tx1"/>
                </a:solidFill>
                <a:latin typeface="Calibri" pitchFamily="34" charset="0"/>
                <a:cs typeface="Calibri" pitchFamily="34" charset="0"/>
              </a:rPr>
              <a:t>There are many types of  </a:t>
            </a:r>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Shileds</a:t>
            </a:r>
            <a:r>
              <a:rPr lang="en-US" dirty="0" smtClean="0">
                <a:solidFill>
                  <a:schemeClr val="tx1"/>
                </a:solidFill>
                <a:latin typeface="Calibri" pitchFamily="34" charset="0"/>
                <a:cs typeface="Calibri" pitchFamily="34" charset="0"/>
              </a:rPr>
              <a:t>:</a:t>
            </a:r>
          </a:p>
          <a:p>
            <a:pPr lvl="1"/>
            <a:r>
              <a:rPr lang="en-US" dirty="0" smtClean="0">
                <a:solidFill>
                  <a:schemeClr val="tx1"/>
                </a:solidFill>
                <a:latin typeface="Calibri" pitchFamily="34" charset="0"/>
                <a:cs typeface="Calibri" pitchFamily="34" charset="0"/>
              </a:rPr>
              <a:t>Wireless SD Shield.</a:t>
            </a:r>
          </a:p>
          <a:p>
            <a:pPr lvl="1"/>
            <a:r>
              <a:rPr lang="en-US" dirty="0" smtClean="0">
                <a:solidFill>
                  <a:schemeClr val="tx1"/>
                </a:solidFill>
                <a:latin typeface="Calibri" pitchFamily="34" charset="0"/>
                <a:cs typeface="Calibri" pitchFamily="34" charset="0"/>
              </a:rPr>
              <a:t>Ethernet,</a:t>
            </a:r>
          </a:p>
          <a:p>
            <a:pPr lvl="1"/>
            <a:r>
              <a:rPr lang="en-US" dirty="0" smtClean="0">
                <a:solidFill>
                  <a:schemeClr val="tx1"/>
                </a:solidFill>
                <a:latin typeface="Calibri" pitchFamily="34" charset="0"/>
                <a:cs typeface="Calibri" pitchFamily="34" charset="0"/>
              </a:rPr>
              <a:t>Motor</a:t>
            </a:r>
          </a:p>
          <a:p>
            <a:pPr lvl="1" eaLnBrk="1" hangingPunct="1"/>
            <a:r>
              <a:rPr lang="en-US" dirty="0" err="1" smtClean="0">
                <a:solidFill>
                  <a:schemeClr val="tx1"/>
                </a:solidFill>
                <a:latin typeface="Calibri" pitchFamily="34" charset="0"/>
                <a:cs typeface="Calibri" pitchFamily="34" charset="0"/>
              </a:rPr>
              <a:t>Xbee</a:t>
            </a:r>
            <a:r>
              <a:rPr lang="en-US" dirty="0" smtClean="0">
                <a:solidFill>
                  <a:schemeClr val="tx1"/>
                </a:solidFill>
                <a:latin typeface="Calibri" pitchFamily="34" charset="0"/>
                <a:cs typeface="Calibri" pitchFamily="34" charset="0"/>
              </a:rPr>
              <a:t>,</a:t>
            </a:r>
          </a:p>
          <a:p>
            <a:pPr lvl="1" eaLnBrk="1" hangingPunct="1"/>
            <a:r>
              <a:rPr lang="en-US" dirty="0" smtClean="0">
                <a:solidFill>
                  <a:schemeClr val="tx1"/>
                </a:solidFill>
                <a:latin typeface="Calibri" pitchFamily="34" charset="0"/>
                <a:cs typeface="Calibri" pitchFamily="34" charset="0"/>
              </a:rPr>
              <a:t>Breadboard,</a:t>
            </a:r>
          </a:p>
          <a:p>
            <a:pPr lvl="1" eaLnBrk="1" hangingPunct="1"/>
            <a:r>
              <a:rPr lang="en-US" dirty="0" smtClean="0">
                <a:solidFill>
                  <a:schemeClr val="tx1"/>
                </a:solidFill>
                <a:latin typeface="Calibri" pitchFamily="34" charset="0"/>
                <a:cs typeface="Calibri" pitchFamily="34" charset="0"/>
              </a:rPr>
              <a:t>Voice,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447D239-D84E-4EEF-98F4-2347E806F040}" type="datetime1">
              <a:rPr lang="en-US" smtClean="0"/>
              <a:pPr>
                <a:defRPr/>
              </a:pPr>
              <a:t>5/23/2014</a:t>
            </a:fld>
            <a:endParaRPr lang="en-US"/>
          </a:p>
        </p:txBody>
      </p:sp>
      <p:sp>
        <p:nvSpPr>
          <p:cNvPr id="5" name="Slide Number Placeholder 4"/>
          <p:cNvSpPr>
            <a:spLocks noGrp="1"/>
          </p:cNvSpPr>
          <p:nvPr>
            <p:ph type="sldNum" sz="quarter" idx="12"/>
          </p:nvPr>
        </p:nvSpPr>
        <p:spPr/>
        <p:txBody>
          <a:bodyPr/>
          <a:lstStyle/>
          <a:p>
            <a:pPr>
              <a:defRPr/>
            </a:pPr>
            <a:fld id="{4BD0B1FE-CF9B-43AC-96E7-60888E3FF3C8}" type="slidenum">
              <a:rPr lang="en-US" smtClean="0"/>
              <a:pPr>
                <a:defRPr/>
              </a:pPr>
              <a:t>17</a:t>
            </a:fld>
            <a:endParaRPr lang="en-US"/>
          </a:p>
        </p:txBody>
      </p:sp>
      <p:pic>
        <p:nvPicPr>
          <p:cNvPr id="52231" name="Picture 7" descr="Picture of Arduino Ethernet Shield Tutorial"/>
          <p:cNvPicPr>
            <a:picLocks noChangeAspect="1" noChangeArrowheads="1"/>
          </p:cNvPicPr>
          <p:nvPr/>
        </p:nvPicPr>
        <p:blipFill>
          <a:blip r:embed="rId3"/>
          <a:srcRect/>
          <a:stretch>
            <a:fillRect/>
          </a:stretch>
        </p:blipFill>
        <p:spPr bwMode="auto">
          <a:xfrm>
            <a:off x="609600" y="1371600"/>
            <a:ext cx="2667000" cy="3200400"/>
          </a:xfrm>
          <a:prstGeom prst="rect">
            <a:avLst/>
          </a:prstGeom>
          <a:noFill/>
        </p:spPr>
      </p:pic>
      <p:sp>
        <p:nvSpPr>
          <p:cNvPr id="11" name="TextBox 10"/>
          <p:cNvSpPr txBox="1"/>
          <p:nvPr/>
        </p:nvSpPr>
        <p:spPr>
          <a:xfrm>
            <a:off x="1143000" y="4724400"/>
            <a:ext cx="1981200" cy="1384995"/>
          </a:xfrm>
          <a:prstGeom prst="rect">
            <a:avLst/>
          </a:prstGeom>
          <a:noFill/>
        </p:spPr>
        <p:txBody>
          <a:bodyPr wrap="square" rtlCol="0">
            <a:spAutoFit/>
          </a:bodyPr>
          <a:lstStyle/>
          <a:p>
            <a:r>
              <a:rPr lang="en-US" sz="2800" dirty="0" err="1" smtClean="0"/>
              <a:t>Arduino</a:t>
            </a:r>
            <a:r>
              <a:rPr lang="en-US" sz="2800" dirty="0" smtClean="0"/>
              <a:t> Ethernet Shield</a:t>
            </a:r>
            <a:endParaRPr lang="en-US" sz="2800" dirty="0"/>
          </a:p>
        </p:txBody>
      </p:sp>
      <p:pic>
        <p:nvPicPr>
          <p:cNvPr id="52235" name="Picture 11" descr="Picture of Shield Features"/>
          <p:cNvPicPr>
            <a:picLocks noChangeAspect="1" noChangeArrowheads="1"/>
          </p:cNvPicPr>
          <p:nvPr/>
        </p:nvPicPr>
        <p:blipFill>
          <a:blip r:embed="rId4"/>
          <a:srcRect/>
          <a:stretch>
            <a:fillRect/>
          </a:stretch>
        </p:blipFill>
        <p:spPr bwMode="auto">
          <a:xfrm>
            <a:off x="5105400" y="1371600"/>
            <a:ext cx="2857500" cy="3200400"/>
          </a:xfrm>
          <a:prstGeom prst="rect">
            <a:avLst/>
          </a:prstGeom>
          <a:noFill/>
        </p:spPr>
      </p:pic>
      <p:sp>
        <p:nvSpPr>
          <p:cNvPr id="14" name="TextBox 13"/>
          <p:cNvSpPr txBox="1"/>
          <p:nvPr/>
        </p:nvSpPr>
        <p:spPr>
          <a:xfrm>
            <a:off x="6400800" y="4800600"/>
            <a:ext cx="1981200" cy="1384995"/>
          </a:xfrm>
          <a:prstGeom prst="rect">
            <a:avLst/>
          </a:prstGeom>
          <a:noFill/>
        </p:spPr>
        <p:txBody>
          <a:bodyPr wrap="square" rtlCol="0">
            <a:spAutoFit/>
          </a:bodyPr>
          <a:lstStyle/>
          <a:p>
            <a:r>
              <a:rPr lang="en-US" sz="2800" dirty="0" err="1" smtClean="0"/>
              <a:t>Arduino</a:t>
            </a:r>
            <a:r>
              <a:rPr lang="en-US" sz="2800" dirty="0" smtClean="0"/>
              <a:t> Motor Shield</a:t>
            </a:r>
            <a:endParaRPr lang="en-US" sz="2800" dirty="0"/>
          </a:p>
        </p:txBody>
      </p:sp>
      <p:sp>
        <p:nvSpPr>
          <p:cNvPr id="10" name="TextBox 9"/>
          <p:cNvSpPr txBox="1"/>
          <p:nvPr/>
        </p:nvSpPr>
        <p:spPr>
          <a:xfrm>
            <a:off x="838200" y="609600"/>
            <a:ext cx="5410200" cy="523220"/>
          </a:xfrm>
          <a:prstGeom prst="rect">
            <a:avLst/>
          </a:prstGeom>
          <a:noFill/>
        </p:spPr>
        <p:txBody>
          <a:bodyPr wrap="square" rtlCol="0">
            <a:spAutoFit/>
          </a:bodyPr>
          <a:lstStyle/>
          <a:p>
            <a:r>
              <a:rPr lang="en-US" sz="2800" dirty="0" err="1" smtClean="0">
                <a:latin typeface="Calibri" pitchFamily="34" charset="0"/>
                <a:cs typeface="Calibri" pitchFamily="34" charset="0"/>
              </a:rPr>
              <a:t>Contd</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solidFill>
                  <a:schemeClr val="tx1"/>
                </a:solidFill>
                <a:latin typeface="Calibri" pitchFamily="34" charset="0"/>
                <a:cs typeface="Calibri" pitchFamily="34" charset="0"/>
              </a:rPr>
              <a:t>Why </a:t>
            </a:r>
            <a:r>
              <a:rPr lang="en-US" dirty="0" err="1" smtClean="0">
                <a:solidFill>
                  <a:schemeClr val="tx1"/>
                </a:solidFill>
                <a:latin typeface="Calibri" pitchFamily="34" charset="0"/>
                <a:cs typeface="Calibri" pitchFamily="34" charset="0"/>
              </a:rPr>
              <a:t>Arduino</a:t>
            </a:r>
            <a:endParaRPr lang="en-US" dirty="0" smtClean="0">
              <a:solidFill>
                <a:schemeClr val="tx1"/>
              </a:solidFill>
              <a:latin typeface="Calibri" pitchFamily="34" charset="0"/>
              <a:cs typeface="Calibri" pitchFamily="34" charset="0"/>
            </a:endParaRPr>
          </a:p>
        </p:txBody>
      </p:sp>
      <p:sp>
        <p:nvSpPr>
          <p:cNvPr id="14339" name="Content Placeholder 2"/>
          <p:cNvSpPr>
            <a:spLocks noGrp="1"/>
          </p:cNvSpPr>
          <p:nvPr>
            <p:ph sz="quarter" idx="1"/>
          </p:nvPr>
        </p:nvSpPr>
        <p:spPr/>
        <p:txBody>
          <a:bodyPr/>
          <a:lstStyle/>
          <a:p>
            <a:pPr eaLnBrk="1" hangingPunct="1"/>
            <a:r>
              <a:rPr lang="en-US" dirty="0" smtClean="0">
                <a:solidFill>
                  <a:schemeClr val="tx1"/>
                </a:solidFill>
                <a:latin typeface="Calibri" pitchFamily="34" charset="0"/>
                <a:cs typeface="Calibri" pitchFamily="34" charset="0"/>
              </a:rPr>
              <a:t>Inexpensive,</a:t>
            </a:r>
          </a:p>
          <a:p>
            <a:pPr eaLnBrk="1" hangingPunct="1"/>
            <a:r>
              <a:rPr lang="en-US" dirty="0" smtClean="0">
                <a:solidFill>
                  <a:schemeClr val="tx1"/>
                </a:solidFill>
                <a:latin typeface="Calibri" pitchFamily="34" charset="0"/>
                <a:cs typeface="Calibri" pitchFamily="34" charset="0"/>
              </a:rPr>
              <a:t>Cross Platform</a:t>
            </a:r>
          </a:p>
          <a:p>
            <a:pPr eaLnBrk="1" hangingPunct="1"/>
            <a:r>
              <a:rPr lang="en-US" dirty="0" smtClean="0">
                <a:solidFill>
                  <a:schemeClr val="tx1"/>
                </a:solidFill>
                <a:latin typeface="Calibri" pitchFamily="34" charset="0"/>
                <a:cs typeface="Calibri" pitchFamily="34" charset="0"/>
              </a:rPr>
              <a:t>Simple, clear programming environment,</a:t>
            </a:r>
          </a:p>
          <a:p>
            <a:pPr eaLnBrk="1" hangingPunct="1"/>
            <a:r>
              <a:rPr lang="en-US" dirty="0" smtClean="0">
                <a:solidFill>
                  <a:schemeClr val="tx1"/>
                </a:solidFill>
                <a:latin typeface="Calibri" pitchFamily="34" charset="0"/>
                <a:cs typeface="Calibri" pitchFamily="34" charset="0"/>
              </a:rPr>
              <a:t>Open source and extensible software,</a:t>
            </a:r>
          </a:p>
          <a:p>
            <a:pPr eaLnBrk="1" hangingPunct="1"/>
            <a:r>
              <a:rPr lang="en-US" dirty="0" smtClean="0">
                <a:solidFill>
                  <a:schemeClr val="tx1"/>
                </a:solidFill>
                <a:latin typeface="Calibri" pitchFamily="34" charset="0"/>
                <a:cs typeface="Calibri" pitchFamily="34" charset="0"/>
              </a:rPr>
              <a:t>Open source and extensible hardware. (ATMEGA8 &amp; ATMEGA168) </a:t>
            </a:r>
          </a:p>
          <a:p>
            <a:pPr eaLnBrk="1" hangingPunct="1"/>
            <a:endParaRPr lang="en-US" dirty="0" smtClean="0"/>
          </a:p>
        </p:txBody>
      </p:sp>
      <p:sp>
        <p:nvSpPr>
          <p:cNvPr id="4" name="Date Placeholder 3"/>
          <p:cNvSpPr>
            <a:spLocks noGrp="1"/>
          </p:cNvSpPr>
          <p:nvPr>
            <p:ph type="dt" sz="half" idx="10"/>
          </p:nvPr>
        </p:nvSpPr>
        <p:spPr/>
        <p:txBody>
          <a:bodyPr/>
          <a:lstStyle/>
          <a:p>
            <a:fld id="{F902D833-5EEE-4F7F-B6A3-DB3CD8C6BF84}"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18</a:t>
            </a:fld>
            <a:endParaRPr lang="en-US"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Patch Of VVVV</a:t>
            </a:r>
            <a:endParaRPr lang="en-US" dirty="0">
              <a:solidFill>
                <a:schemeClr val="tx1"/>
              </a:solidFill>
            </a:endParaRPr>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19</a:t>
            </a:fld>
            <a:endParaRPr lang="en-US" altLang="zh-CN"/>
          </a:p>
        </p:txBody>
      </p:sp>
      <p:pic>
        <p:nvPicPr>
          <p:cNvPr id="1026" name="Picture 2"/>
          <p:cNvPicPr>
            <a:picLocks noGrp="1" noChangeAspect="1" noChangeArrowheads="1"/>
          </p:cNvPicPr>
          <p:nvPr>
            <p:ph idx="1"/>
          </p:nvPr>
        </p:nvPicPr>
        <p:blipFill>
          <a:blip r:embed="rId2"/>
          <a:srcRect/>
          <a:stretch>
            <a:fillRect/>
          </a:stretch>
        </p:blipFill>
        <p:spPr bwMode="auto">
          <a:xfrm>
            <a:off x="381000" y="1371600"/>
            <a:ext cx="83058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chemeClr val="tx1"/>
                </a:solidFill>
                <a:latin typeface="Calibri" pitchFamily="34" charset="0"/>
                <a:cs typeface="Calibri" pitchFamily="34" charset="0"/>
              </a:rPr>
              <a:t>Overview</a:t>
            </a:r>
          </a:p>
        </p:txBody>
      </p:sp>
      <p:sp>
        <p:nvSpPr>
          <p:cNvPr id="7171"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36385234-5B27-4D1E-943C-3FED44578637}" type="datetime1">
              <a:rPr lang="en-US" smtClean="0">
                <a:latin typeface="Calibri" pitchFamily="34" charset="0"/>
                <a:cs typeface="Calibri" pitchFamily="34" charset="0"/>
              </a:rPr>
              <a:pPr/>
              <a:t>5/23/2014</a:t>
            </a:fld>
            <a:endParaRPr lang="en-US" smtClean="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1D0E9636-35AD-4E6E-B0A7-06267DE3C856}" type="slidenum">
              <a:rPr lang="en-US">
                <a:latin typeface="Calibri" pitchFamily="34" charset="0"/>
                <a:cs typeface="Calibri" pitchFamily="34" charset="0"/>
              </a:rPr>
              <a:pPr>
                <a:defRPr/>
              </a:pPr>
              <a:t>2</a:t>
            </a:fld>
            <a:endParaRPr lang="en-US">
              <a:latin typeface="Calibri" pitchFamily="34" charset="0"/>
              <a:cs typeface="Calibri" pitchFamily="34" charset="0"/>
            </a:endParaRPr>
          </a:p>
        </p:txBody>
      </p:sp>
      <p:sp>
        <p:nvSpPr>
          <p:cNvPr id="7173" name="Content Placeholder 2"/>
          <p:cNvSpPr>
            <a:spLocks noGrp="1"/>
          </p:cNvSpPr>
          <p:nvPr>
            <p:ph sz="quarter" idx="1"/>
          </p:nvPr>
        </p:nvSpPr>
        <p:spPr/>
        <p:txBody>
          <a:bodyPr/>
          <a:lstStyle/>
          <a:p>
            <a:pPr eaLnBrk="1" hangingPunct="1"/>
            <a:r>
              <a:rPr lang="en-US" dirty="0" smtClean="0">
                <a:solidFill>
                  <a:schemeClr val="tx1"/>
                </a:solidFill>
                <a:latin typeface="Calibri" pitchFamily="34" charset="0"/>
                <a:cs typeface="Calibri" pitchFamily="34" charset="0"/>
              </a:rPr>
              <a:t>What is a Microcontroller?</a:t>
            </a:r>
          </a:p>
          <a:p>
            <a:pPr eaLnBrk="1" hangingPunct="1"/>
            <a:r>
              <a:rPr lang="en-US" dirty="0" smtClean="0">
                <a:solidFill>
                  <a:schemeClr val="tx1"/>
                </a:solidFill>
                <a:latin typeface="Calibri" pitchFamily="34" charset="0"/>
                <a:cs typeface="Calibri" pitchFamily="34" charset="0"/>
              </a:rPr>
              <a:t>History of Microcontroller.</a:t>
            </a:r>
          </a:p>
          <a:p>
            <a:pPr eaLnBrk="1" hangingPunct="1"/>
            <a:r>
              <a:rPr lang="en-US" dirty="0" smtClean="0">
                <a:solidFill>
                  <a:schemeClr val="tx1"/>
                </a:solidFill>
                <a:latin typeface="Calibri" pitchFamily="34" charset="0"/>
                <a:cs typeface="Calibri" pitchFamily="34" charset="0"/>
              </a:rPr>
              <a:t>Structure and Interfacing of Micro controller</a:t>
            </a:r>
          </a:p>
          <a:p>
            <a:pPr eaLnBrk="1" hangingPunct="1"/>
            <a:r>
              <a:rPr lang="en-US" dirty="0" smtClean="0">
                <a:solidFill>
                  <a:schemeClr val="tx1"/>
                </a:solidFill>
                <a:latin typeface="Calibri" pitchFamily="34" charset="0"/>
                <a:cs typeface="Calibri" pitchFamily="34" charset="0"/>
              </a:rPr>
              <a:t>How to program a Micro controller</a:t>
            </a:r>
          </a:p>
          <a:p>
            <a:pPr eaLnBrk="1" hangingPunct="1"/>
            <a:r>
              <a:rPr lang="en-US" dirty="0" smtClean="0">
                <a:solidFill>
                  <a:schemeClr val="tx1"/>
                </a:solidFill>
                <a:latin typeface="Calibri" pitchFamily="34" charset="0"/>
                <a:cs typeface="Calibri" pitchFamily="34" charset="0"/>
              </a:rPr>
              <a:t>Applications of Microcontroller.</a:t>
            </a:r>
          </a:p>
          <a:p>
            <a:pPr eaLnBrk="1" hangingPunct="1"/>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Microcontroller(why, </a:t>
            </a:r>
            <a:r>
              <a:rPr lang="en-US" dirty="0" err="1" smtClean="0">
                <a:solidFill>
                  <a:schemeClr val="tx1"/>
                </a:solidFill>
                <a:latin typeface="Calibri" pitchFamily="34" charset="0"/>
                <a:cs typeface="Calibri" pitchFamily="34" charset="0"/>
              </a:rPr>
              <a:t>structure,interfacing</a:t>
            </a:r>
            <a:r>
              <a:rPr lang="en-US" dirty="0" smtClean="0">
                <a:solidFill>
                  <a:schemeClr val="tx1"/>
                </a:solidFill>
                <a:latin typeface="Calibri" pitchFamily="34" charset="0"/>
                <a:cs typeface="Calibri" pitchFamily="34" charset="0"/>
              </a:rPr>
              <a:t>,)</a:t>
            </a:r>
          </a:p>
          <a:p>
            <a:pPr eaLnBrk="1" hangingPunct="1"/>
            <a:r>
              <a:rPr lang="en-US" dirty="0" err="1" smtClean="0">
                <a:solidFill>
                  <a:schemeClr val="tx1"/>
                </a:solidFill>
                <a:latin typeface="Calibri" pitchFamily="34" charset="0"/>
                <a:cs typeface="Calibri" pitchFamily="34" charset="0"/>
              </a:rPr>
              <a:t>Phidgets</a:t>
            </a:r>
            <a:r>
              <a:rPr lang="en-US"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Microcontroller</a:t>
            </a:r>
            <a:endParaRPr lang="en-US" dirty="0" smtClean="0">
              <a:solidFill>
                <a:schemeClr val="tx1"/>
              </a:solidFill>
              <a:latin typeface="Calibri" pitchFamily="34" charset="0"/>
              <a:cs typeface="Calibri" pitchFamily="34" charset="0"/>
            </a:endParaRPr>
          </a:p>
          <a:p>
            <a:pPr eaLnBrk="1" hangingPunct="1"/>
            <a:r>
              <a:rPr lang="en-US" dirty="0" err="1" smtClean="0">
                <a:solidFill>
                  <a:schemeClr val="tx1"/>
                </a:solidFill>
                <a:latin typeface="Calibri" pitchFamily="34" charset="0"/>
                <a:cs typeface="Calibri" pitchFamily="34" charset="0"/>
              </a:rPr>
              <a:t>Arduino</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vs</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Phidgets</a:t>
            </a:r>
            <a:endParaRPr lang="en-US" dirty="0" smtClean="0">
              <a:solidFill>
                <a:schemeClr val="tx1"/>
              </a:solidFill>
              <a:latin typeface="Calibri" pitchFamily="34" charset="0"/>
              <a:cs typeface="Calibri" pitchFamily="34" charset="0"/>
            </a:endParaRPr>
          </a:p>
          <a:p>
            <a:pPr lvl="1" eaLnBrk="1" hangingPunct="1">
              <a:buFont typeface="Wingdings" pitchFamily="2" charset="2"/>
              <a:buNone/>
            </a:pPr>
            <a:endParaRPr lang="en-US" dirty="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Micro Controller</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phidget</a:t>
            </a:r>
            <a:r>
              <a:rPr lang="en-US" dirty="0" smtClean="0"/>
              <a:t> is physical representation or implementation of GUI widget</a:t>
            </a:r>
          </a:p>
          <a:p>
            <a:r>
              <a:rPr lang="en-US" dirty="0" err="1" smtClean="0"/>
              <a:t>Phidgets</a:t>
            </a:r>
            <a:r>
              <a:rPr lang="en-US" dirty="0" smtClean="0"/>
              <a:t> are to Physical interfaces as widgets are to the graphical user interfaces</a:t>
            </a:r>
          </a:p>
          <a:p>
            <a:r>
              <a:rPr lang="en-US" dirty="0" err="1" smtClean="0"/>
              <a:t>Phidgets</a:t>
            </a:r>
            <a:r>
              <a:rPr lang="en-US" dirty="0" smtClean="0"/>
              <a:t> are </a:t>
            </a:r>
            <a:r>
              <a:rPr lang="en-US" dirty="0" smtClean="0"/>
              <a:t>changing </a:t>
            </a:r>
            <a:r>
              <a:rPr lang="en-US" dirty="0" smtClean="0"/>
              <a:t>the world form GUI to tangible user </a:t>
            </a:r>
            <a:r>
              <a:rPr lang="en-US" dirty="0" err="1" smtClean="0"/>
              <a:t>inface</a:t>
            </a:r>
            <a:r>
              <a:rPr lang="en-US" dirty="0" smtClean="0"/>
              <a:t>(TUI)</a:t>
            </a: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20</a:t>
            </a:fld>
            <a:endParaRPr lang="en-US" altLang="zh-CN"/>
          </a:p>
        </p:txBody>
      </p:sp>
      <p:pic>
        <p:nvPicPr>
          <p:cNvPr id="6" name="Picture 5" descr="phidgets.UIST01.jpg"/>
          <p:cNvPicPr>
            <a:picLocks noChangeAspect="1"/>
          </p:cNvPicPr>
          <p:nvPr/>
        </p:nvPicPr>
        <p:blipFill>
          <a:blip r:embed="rId3"/>
          <a:stretch>
            <a:fillRect/>
          </a:stretch>
        </p:blipFill>
        <p:spPr>
          <a:xfrm>
            <a:off x="3962400" y="3733800"/>
            <a:ext cx="4267200" cy="244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Phidget Micro Controller</a:t>
            </a:r>
          </a:p>
        </p:txBody>
      </p:sp>
      <p:sp>
        <p:nvSpPr>
          <p:cNvPr id="19459"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7984C2DF-50C7-4B87-B599-7A101273FC3F}"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A224FAB4-CB29-491A-9582-E480FFED0E0C}" type="slidenum">
              <a:rPr lang="en-US"/>
              <a:pPr>
                <a:defRPr/>
              </a:pPr>
              <a:t>21</a:t>
            </a:fld>
            <a:endParaRPr lang="en-US"/>
          </a:p>
        </p:txBody>
      </p:sp>
      <p:sp>
        <p:nvSpPr>
          <p:cNvPr id="19461" name="Content Placeholder 2"/>
          <p:cNvSpPr>
            <a:spLocks noGrp="1"/>
          </p:cNvSpPr>
          <p:nvPr>
            <p:ph sz="quarter" idx="1"/>
          </p:nvPr>
        </p:nvSpPr>
        <p:spPr/>
        <p:txBody>
          <a:bodyPr/>
          <a:lstStyle/>
          <a:p>
            <a:pPr eaLnBrk="1" hangingPunct="1"/>
            <a:r>
              <a:rPr lang="en-US" smtClean="0"/>
              <a:t>Phidgets are easy to use Building blocks</a:t>
            </a:r>
          </a:p>
          <a:p>
            <a:pPr eaLnBrk="1" hangingPunct="1"/>
            <a:r>
              <a:rPr lang="en-US" smtClean="0"/>
              <a:t>Low cost sensing and conrolling from pc</a:t>
            </a:r>
          </a:p>
          <a:p>
            <a:pPr eaLnBrk="1" hangingPunct="1"/>
            <a:r>
              <a:rPr lang="en-US" smtClean="0"/>
              <a:t>Use Universal serial bus as interface</a:t>
            </a:r>
          </a:p>
          <a:p>
            <a:pPr eaLnBrk="1" hangingPunct="1"/>
            <a:r>
              <a:rPr lang="en-US" smtClean="0"/>
              <a:t>Programable using languages like C or java</a:t>
            </a:r>
          </a:p>
          <a:p>
            <a:pPr eaLnBrk="1" hangingPunct="1"/>
            <a:r>
              <a:rPr lang="en-US" smtClean="0"/>
              <a:t>Complexity is managed by API</a:t>
            </a:r>
          </a:p>
          <a:p>
            <a:pPr eaLnBrk="1" hangingPunct="1"/>
            <a:r>
              <a:rPr lang="en-US" smtClean="0"/>
              <a:t>Use Sensors and motors for interaction</a:t>
            </a:r>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7" name="Picture 6" descr="phidgets-usb-lcd-white-large.jpg"/>
          <p:cNvPicPr>
            <a:picLocks noChangeAspect="1"/>
          </p:cNvPicPr>
          <p:nvPr/>
        </p:nvPicPr>
        <p:blipFill>
          <a:blip r:embed="rId2" cstate="print"/>
          <a:stretch>
            <a:fillRect/>
          </a:stretch>
        </p:blipFill>
        <p:spPr>
          <a:xfrm>
            <a:off x="2209800" y="4114800"/>
            <a:ext cx="5562600" cy="218797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Phidget Interface Hardware</a:t>
            </a:r>
          </a:p>
        </p:txBody>
      </p:sp>
      <p:sp>
        <p:nvSpPr>
          <p:cNvPr id="20483"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5648A43A-E432-482C-92ED-091F52B229F7}"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3461BB92-234F-4568-8D6D-FE6C8C05E765}" type="slidenum">
              <a:rPr lang="en-US"/>
              <a:pPr>
                <a:defRPr/>
              </a:pPr>
              <a:t>22</a:t>
            </a:fld>
            <a:endParaRPr lang="en-US"/>
          </a:p>
        </p:txBody>
      </p:sp>
      <p:sp>
        <p:nvSpPr>
          <p:cNvPr id="20485" name="Content Placeholder 2"/>
          <p:cNvSpPr>
            <a:spLocks noGrp="1"/>
          </p:cNvSpPr>
          <p:nvPr>
            <p:ph sz="quarter" idx="1"/>
          </p:nvPr>
        </p:nvSpPr>
        <p:spPr/>
        <p:txBody>
          <a:bodyPr/>
          <a:lstStyle/>
          <a:p>
            <a:pPr eaLnBrk="1" hangingPunct="1"/>
            <a:r>
              <a:rPr lang="en-US" dirty="0" smtClean="0"/>
              <a:t>Computer/USB Port</a:t>
            </a:r>
          </a:p>
          <a:p>
            <a:pPr eaLnBrk="1" hangingPunct="1"/>
            <a:r>
              <a:rPr lang="en-US" dirty="0" err="1" smtClean="0"/>
              <a:t>Phidget</a:t>
            </a:r>
            <a:r>
              <a:rPr lang="en-US" dirty="0" smtClean="0"/>
              <a:t> Interface Board available in variable Input and Output Size</a:t>
            </a:r>
          </a:p>
          <a:p>
            <a:pPr eaLnBrk="1" hangingPunct="1"/>
            <a:r>
              <a:rPr lang="en-US" dirty="0" err="1" smtClean="0"/>
              <a:t>Phidget</a:t>
            </a:r>
            <a:r>
              <a:rPr lang="en-US" dirty="0" smtClean="0"/>
              <a:t> Sensors with Interface cables</a:t>
            </a:r>
          </a:p>
          <a:p>
            <a:pPr eaLnBrk="1" hangingPunct="1"/>
            <a:r>
              <a:rPr lang="en-US" dirty="0" smtClean="0"/>
              <a:t>Motors</a:t>
            </a:r>
          </a:p>
          <a:p>
            <a:pPr eaLnBrk="1" hangingPunct="1"/>
            <a:r>
              <a:rPr lang="en-US" dirty="0" err="1" smtClean="0"/>
              <a:t>Phidget</a:t>
            </a:r>
            <a:r>
              <a:rPr lang="en-US" dirty="0" smtClean="0"/>
              <a:t> Actuators controllers</a:t>
            </a:r>
          </a:p>
          <a:p>
            <a:pPr eaLnBrk="1" hangingPunct="1"/>
            <a:r>
              <a:rPr lang="en-US" dirty="0" smtClean="0"/>
              <a:t>Relays</a:t>
            </a:r>
          </a:p>
          <a:p>
            <a:pPr eaLnBrk="1" hangingPunct="1"/>
            <a:r>
              <a:rPr lang="en-US" dirty="0" smtClean="0"/>
              <a:t>RFIDs</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Phidget Interface Board(8/8/8)</a:t>
            </a:r>
          </a:p>
        </p:txBody>
      </p:sp>
      <p:sp>
        <p:nvSpPr>
          <p:cNvPr id="21507" name="Date Placeholder 4"/>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99453029-45FE-4C04-8BE7-A52A4A4FC69E}" type="datetime1">
              <a:rPr lang="en-US" smtClean="0"/>
              <a:pPr/>
              <a:t>5/23/2014</a:t>
            </a:fld>
            <a:endParaRPr lang="en-US" smtClean="0"/>
          </a:p>
        </p:txBody>
      </p:sp>
      <p:sp>
        <p:nvSpPr>
          <p:cNvPr id="6" name="Slide Number Placeholder 5"/>
          <p:cNvSpPr>
            <a:spLocks noGrp="1"/>
          </p:cNvSpPr>
          <p:nvPr>
            <p:ph type="sldNum" sz="quarter" idx="12"/>
          </p:nvPr>
        </p:nvSpPr>
        <p:spPr/>
        <p:txBody>
          <a:bodyPr/>
          <a:lstStyle/>
          <a:p>
            <a:pPr>
              <a:defRPr/>
            </a:pPr>
            <a:fld id="{06B9BC7C-0E8B-4B86-B6BE-E01F5A5270E4}" type="slidenum">
              <a:rPr lang="en-US"/>
              <a:pPr>
                <a:defRPr/>
              </a:pPr>
              <a:t>23</a:t>
            </a:fld>
            <a:endParaRPr lang="en-US"/>
          </a:p>
        </p:txBody>
      </p:sp>
      <p:sp>
        <p:nvSpPr>
          <p:cNvPr id="21509" name="Content Placeholder 6"/>
          <p:cNvSpPr>
            <a:spLocks noGrp="1"/>
          </p:cNvSpPr>
          <p:nvPr>
            <p:ph sz="quarter" idx="1"/>
          </p:nvPr>
        </p:nvSpPr>
        <p:spPr/>
        <p:txBody>
          <a:bodyPr/>
          <a:lstStyle/>
          <a:p>
            <a:pPr eaLnBrk="1" hangingPunct="1"/>
            <a:r>
              <a:rPr lang="en-US" dirty="0" smtClean="0"/>
              <a:t>8 Analog Inputs</a:t>
            </a:r>
          </a:p>
          <a:p>
            <a:pPr eaLnBrk="1" hangingPunct="1"/>
            <a:r>
              <a:rPr lang="en-US" dirty="0" smtClean="0"/>
              <a:t>8 Digital Inputs</a:t>
            </a:r>
          </a:p>
          <a:p>
            <a:pPr eaLnBrk="1" hangingPunct="1"/>
            <a:r>
              <a:rPr lang="en-US" dirty="0" smtClean="0"/>
              <a:t>8 Digital Outputs</a:t>
            </a:r>
          </a:p>
          <a:p>
            <a:pPr eaLnBrk="1" hangingPunct="1"/>
            <a:r>
              <a:rPr lang="en-US" dirty="0" smtClean="0"/>
              <a:t>USB Port</a:t>
            </a:r>
          </a:p>
          <a:p>
            <a:pPr eaLnBrk="1" hangingPunct="1"/>
            <a:r>
              <a:rPr lang="en-US" dirty="0" smtClean="0"/>
              <a:t>Core Processor</a:t>
            </a:r>
          </a:p>
        </p:txBody>
      </p:sp>
      <p:pic>
        <p:nvPicPr>
          <p:cNvPr id="21510" name="Picture 7" descr="1018_2_Web.jpg"/>
          <p:cNvPicPr>
            <a:picLocks noChangeAspect="1"/>
          </p:cNvPicPr>
          <p:nvPr/>
        </p:nvPicPr>
        <p:blipFill>
          <a:blip r:embed="rId2"/>
          <a:srcRect/>
          <a:stretch>
            <a:fillRect/>
          </a:stretch>
        </p:blipFill>
        <p:spPr bwMode="auto">
          <a:xfrm>
            <a:off x="4419600" y="1828800"/>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Phidget Sensors</a:t>
            </a:r>
          </a:p>
        </p:txBody>
      </p:sp>
      <p:sp>
        <p:nvSpPr>
          <p:cNvPr id="23555"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47838A98-519B-4A26-8A31-F86057CF6CBC}"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AC132FF4-70FC-4703-A04F-F1D45E0EB62D}" type="slidenum">
              <a:rPr lang="en-US"/>
              <a:pPr>
                <a:defRPr/>
              </a:pPr>
              <a:t>24</a:t>
            </a:fld>
            <a:endParaRPr lang="en-US"/>
          </a:p>
        </p:txBody>
      </p:sp>
      <p:sp>
        <p:nvSpPr>
          <p:cNvPr id="23557" name="Content Placeholder 2"/>
          <p:cNvSpPr>
            <a:spLocks noGrp="1"/>
          </p:cNvSpPr>
          <p:nvPr>
            <p:ph sz="quarter" idx="1"/>
          </p:nvPr>
        </p:nvSpPr>
        <p:spPr/>
        <p:txBody>
          <a:bodyPr/>
          <a:lstStyle/>
          <a:p>
            <a:pPr eaLnBrk="1" hangingPunct="1"/>
            <a:r>
              <a:rPr lang="en-US" smtClean="0"/>
              <a:t>Force Sensor</a:t>
            </a:r>
          </a:p>
          <a:p>
            <a:pPr eaLnBrk="1" hangingPunct="1"/>
            <a:r>
              <a:rPr lang="en-US" smtClean="0"/>
              <a:t>Motion Sensor</a:t>
            </a:r>
          </a:p>
          <a:p>
            <a:pPr eaLnBrk="1" hangingPunct="1"/>
            <a:r>
              <a:rPr lang="en-US" smtClean="0"/>
              <a:t>Rotation Sensor</a:t>
            </a:r>
          </a:p>
          <a:p>
            <a:pPr eaLnBrk="1" hangingPunct="1"/>
            <a:r>
              <a:rPr lang="en-US" smtClean="0"/>
              <a:t>Phidget Slider or Potentiometer Sensor</a:t>
            </a:r>
          </a:p>
          <a:p>
            <a:pPr eaLnBrk="1" hangingPunct="1"/>
            <a:r>
              <a:rPr lang="en-US" smtClean="0"/>
              <a:t>Light Sensor</a:t>
            </a:r>
          </a:p>
          <a:p>
            <a:pPr eaLnBrk="1" hangingPunct="1"/>
            <a:r>
              <a:rPr lang="en-US" smtClean="0"/>
              <a:t>Mini Stick Sensor</a:t>
            </a:r>
          </a:p>
          <a:p>
            <a:pPr eaLnBrk="1" hangingPunct="1"/>
            <a:r>
              <a:rPr lang="en-US" smtClean="0"/>
              <a:t>Pressure Sensor……..</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Phidget Force Sensor</a:t>
            </a:r>
          </a:p>
        </p:txBody>
      </p:sp>
      <p:sp>
        <p:nvSpPr>
          <p:cNvPr id="24579"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A4862F33-498A-4FAD-91FC-61F28A018B76}"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2E32D7CB-268E-43D4-8B6A-5C1B4A235A3D}" type="slidenum">
              <a:rPr lang="en-US"/>
              <a:pPr>
                <a:defRPr/>
              </a:pPr>
              <a:t>25</a:t>
            </a:fld>
            <a:endParaRPr lang="en-US"/>
          </a:p>
        </p:txBody>
      </p:sp>
      <p:sp>
        <p:nvSpPr>
          <p:cNvPr id="24581" name="Content Placeholder 2"/>
          <p:cNvSpPr>
            <a:spLocks noGrp="1"/>
          </p:cNvSpPr>
          <p:nvPr>
            <p:ph sz="quarter" idx="1"/>
          </p:nvPr>
        </p:nvSpPr>
        <p:spPr/>
        <p:txBody>
          <a:bodyPr/>
          <a:lstStyle/>
          <a:p>
            <a:pPr eaLnBrk="1" hangingPunct="1"/>
            <a:r>
              <a:rPr lang="en-US" smtClean="0"/>
              <a:t>Can be used as a button for human input or</a:t>
            </a:r>
          </a:p>
          <a:p>
            <a:pPr eaLnBrk="1" hangingPunct="1"/>
            <a:r>
              <a:rPr lang="en-US" smtClean="0"/>
              <a:t>To sense the presence of small object</a:t>
            </a:r>
          </a:p>
          <a:p>
            <a:pPr eaLnBrk="1" hangingPunct="1"/>
            <a:r>
              <a:rPr lang="en-US" smtClean="0"/>
              <a:t>Force Sensor measures up to 3 kilograms</a:t>
            </a:r>
          </a:p>
          <a:p>
            <a:pPr eaLnBrk="1" hangingPunct="1"/>
            <a:r>
              <a:rPr lang="en-US" smtClean="0"/>
              <a:t>Has 60cm sensor cable</a:t>
            </a:r>
          </a:p>
          <a:p>
            <a:pPr eaLnBrk="1" hangingPunct="1"/>
            <a:endParaRPr lang="en-US" smtClean="0"/>
          </a:p>
        </p:txBody>
      </p:sp>
      <p:pic>
        <p:nvPicPr>
          <p:cNvPr id="24582" name="Picture 5" descr="force sensor.jpg"/>
          <p:cNvPicPr>
            <a:picLocks noChangeAspect="1"/>
          </p:cNvPicPr>
          <p:nvPr/>
        </p:nvPicPr>
        <p:blipFill>
          <a:blip r:embed="rId2"/>
          <a:srcRect/>
          <a:stretch>
            <a:fillRect/>
          </a:stretch>
        </p:blipFill>
        <p:spPr bwMode="auto">
          <a:xfrm>
            <a:off x="2743200" y="3505200"/>
            <a:ext cx="58293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Motors</a:t>
            </a:r>
            <a:endParaRPr lang="en-US" dirty="0"/>
          </a:p>
        </p:txBody>
      </p:sp>
      <p:sp>
        <p:nvSpPr>
          <p:cNvPr id="3" name="Content Placeholder 2"/>
          <p:cNvSpPr>
            <a:spLocks noGrp="1"/>
          </p:cNvSpPr>
          <p:nvPr>
            <p:ph idx="1"/>
          </p:nvPr>
        </p:nvSpPr>
        <p:spPr/>
        <p:txBody>
          <a:bodyPr/>
          <a:lstStyle/>
          <a:p>
            <a:r>
              <a:rPr lang="en-US" dirty="0" err="1" smtClean="0"/>
              <a:t>Phidget</a:t>
            </a:r>
            <a:r>
              <a:rPr lang="en-US" dirty="0" smtClean="0"/>
              <a:t> has following motors and controllers</a:t>
            </a:r>
          </a:p>
          <a:p>
            <a:r>
              <a:rPr lang="en-US" dirty="0" smtClean="0"/>
              <a:t>Servo motors</a:t>
            </a:r>
          </a:p>
          <a:p>
            <a:r>
              <a:rPr lang="en-US" dirty="0" smtClean="0"/>
              <a:t>Actuator Controllers</a:t>
            </a:r>
          </a:p>
          <a:p>
            <a:r>
              <a:rPr lang="en-US" dirty="0" smtClean="0"/>
              <a:t>Stepper Motors</a:t>
            </a:r>
          </a:p>
          <a:p>
            <a:r>
              <a:rPr lang="en-US" dirty="0" smtClean="0"/>
              <a:t>Stepper Controllers</a:t>
            </a:r>
          </a:p>
          <a:p>
            <a:r>
              <a:rPr lang="en-US" dirty="0" smtClean="0"/>
              <a:t>DC motors</a:t>
            </a:r>
          </a:p>
          <a:p>
            <a:r>
              <a:rPr lang="en-US" dirty="0" smtClean="0"/>
              <a:t>DC controllers</a:t>
            </a:r>
          </a:p>
          <a:p>
            <a:endParaRPr lang="en-US" dirty="0" smtClean="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26</a:t>
            </a:fld>
            <a:endParaRPr lang="en-US" altLang="zh-C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Phidget Servo Motors</a:t>
            </a:r>
          </a:p>
        </p:txBody>
      </p:sp>
      <p:sp>
        <p:nvSpPr>
          <p:cNvPr id="31747"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BA0CC085-E7A4-438E-A0F1-35C95279CC8F}"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55C247BA-D489-4B91-8669-7D55B95FA0C9}" type="slidenum">
              <a:rPr lang="en-US"/>
              <a:pPr>
                <a:defRPr/>
              </a:pPr>
              <a:t>27</a:t>
            </a:fld>
            <a:endParaRPr lang="en-US"/>
          </a:p>
        </p:txBody>
      </p:sp>
      <p:sp>
        <p:nvSpPr>
          <p:cNvPr id="31749" name="Content Placeholder 2"/>
          <p:cNvSpPr>
            <a:spLocks noGrp="1"/>
          </p:cNvSpPr>
          <p:nvPr>
            <p:ph sz="quarter" idx="1"/>
          </p:nvPr>
        </p:nvSpPr>
        <p:spPr/>
        <p:txBody>
          <a:bodyPr/>
          <a:lstStyle/>
          <a:p>
            <a:pPr eaLnBrk="1" hangingPunct="1"/>
            <a:r>
              <a:rPr lang="en-US" smtClean="0"/>
              <a:t>Control one RC servo Motor or actuator</a:t>
            </a:r>
          </a:p>
          <a:p>
            <a:pPr eaLnBrk="1" hangingPunct="1"/>
            <a:r>
              <a:rPr lang="en-US" smtClean="0"/>
              <a:t>Control Velocity,postion and  Acceleration </a:t>
            </a:r>
          </a:p>
          <a:p>
            <a:pPr eaLnBrk="1" hangingPunct="1"/>
            <a:r>
              <a:rPr lang="en-US" smtClean="0"/>
              <a:t>Power solely by computer via USB</a:t>
            </a:r>
          </a:p>
          <a:p>
            <a:pPr eaLnBrk="1" hangingPunct="1"/>
            <a:r>
              <a:rPr lang="en-US" smtClean="0"/>
              <a:t>Rotational movement</a:t>
            </a:r>
          </a:p>
          <a:p>
            <a:pPr eaLnBrk="1" hangingPunct="1"/>
            <a:r>
              <a:rPr lang="en-US" smtClean="0"/>
              <a:t>Like in Hard Disk platter</a:t>
            </a:r>
          </a:p>
          <a:p>
            <a:pPr eaLnBrk="1" hangingPunct="1">
              <a:buFont typeface="Wingdings" pitchFamily="2" charset="2"/>
              <a:buNone/>
            </a:pPr>
            <a:endParaRPr lang="en-US" smtClean="0"/>
          </a:p>
        </p:txBody>
      </p:sp>
      <p:pic>
        <p:nvPicPr>
          <p:cNvPr id="31750" name="Picture 5" descr="servomotor.jpg"/>
          <p:cNvPicPr>
            <a:picLocks noChangeAspect="1"/>
          </p:cNvPicPr>
          <p:nvPr/>
        </p:nvPicPr>
        <p:blipFill>
          <a:blip r:embed="rId2"/>
          <a:srcRect/>
          <a:stretch>
            <a:fillRect/>
          </a:stretch>
        </p:blipFill>
        <p:spPr bwMode="auto">
          <a:xfrm>
            <a:off x="3200400" y="3810000"/>
            <a:ext cx="38100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Phidget Stepper Motor</a:t>
            </a:r>
          </a:p>
        </p:txBody>
      </p:sp>
      <p:sp>
        <p:nvSpPr>
          <p:cNvPr id="32771"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3661AF19-A71F-4B96-8805-77540837EB23}"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1029AFD3-74D7-4564-B206-DF91F883F38C}" type="slidenum">
              <a:rPr lang="en-US"/>
              <a:pPr>
                <a:defRPr/>
              </a:pPr>
              <a:t>28</a:t>
            </a:fld>
            <a:endParaRPr lang="en-US"/>
          </a:p>
        </p:txBody>
      </p:sp>
      <p:sp>
        <p:nvSpPr>
          <p:cNvPr id="32773" name="Content Placeholder 2"/>
          <p:cNvSpPr>
            <a:spLocks noGrp="1"/>
          </p:cNvSpPr>
          <p:nvPr>
            <p:ph sz="quarter" idx="1"/>
          </p:nvPr>
        </p:nvSpPr>
        <p:spPr/>
        <p:txBody>
          <a:bodyPr/>
          <a:lstStyle/>
          <a:p>
            <a:pPr eaLnBrk="1" hangingPunct="1"/>
            <a:r>
              <a:rPr lang="en-US" smtClean="0"/>
              <a:t>Provide good torque as less resolution</a:t>
            </a:r>
          </a:p>
          <a:p>
            <a:pPr eaLnBrk="1" hangingPunct="1"/>
            <a:r>
              <a:rPr lang="en-US" smtClean="0"/>
              <a:t>Head movment in Hard Disk is controlled by a Stepper motor</a:t>
            </a:r>
          </a:p>
          <a:p>
            <a:pPr eaLnBrk="1" hangingPunct="1"/>
            <a:r>
              <a:rPr lang="en-US" smtClean="0"/>
              <a:t>Back and forth movement</a:t>
            </a:r>
          </a:p>
        </p:txBody>
      </p:sp>
      <p:pic>
        <p:nvPicPr>
          <p:cNvPr id="32774" name="Picture 5" descr="3304_0_Web.jpg"/>
          <p:cNvPicPr>
            <a:picLocks noChangeAspect="1"/>
          </p:cNvPicPr>
          <p:nvPr/>
        </p:nvPicPr>
        <p:blipFill>
          <a:blip r:embed="rId2"/>
          <a:srcRect/>
          <a:stretch>
            <a:fillRect/>
          </a:stretch>
        </p:blipFill>
        <p:spPr bwMode="auto">
          <a:xfrm>
            <a:off x="6019800" y="3276600"/>
            <a:ext cx="2667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Hardware Model</a:t>
            </a:r>
            <a:endParaRPr lang="en-US" dirty="0"/>
          </a:p>
        </p:txBody>
      </p:sp>
      <p:sp>
        <p:nvSpPr>
          <p:cNvPr id="3" name="Content Placeholder 2"/>
          <p:cNvSpPr>
            <a:spLocks noGrp="1"/>
          </p:cNvSpPr>
          <p:nvPr>
            <p:ph idx="1"/>
          </p:nvPr>
        </p:nvSpPr>
        <p:spPr/>
        <p:txBody>
          <a:bodyPr/>
          <a:lstStyle/>
          <a:p>
            <a:r>
              <a:rPr lang="en-US" dirty="0" smtClean="0"/>
              <a:t>All </a:t>
            </a:r>
            <a:r>
              <a:rPr lang="en-US" dirty="0" err="1" smtClean="0"/>
              <a:t>phidgets</a:t>
            </a:r>
            <a:r>
              <a:rPr lang="en-US" dirty="0" smtClean="0"/>
              <a:t> are connected to computer via USB</a:t>
            </a:r>
          </a:p>
          <a:p>
            <a:r>
              <a:rPr lang="en-US" dirty="0" smtClean="0"/>
              <a:t>Most computer support more than 127 devices </a:t>
            </a:r>
          </a:p>
          <a:p>
            <a:r>
              <a:rPr lang="en-US" dirty="0" smtClean="0"/>
              <a:t>Can be directly connected to PC or through Hub</a:t>
            </a:r>
          </a:p>
          <a:p>
            <a:r>
              <a:rPr lang="en-US" dirty="0" smtClean="0"/>
              <a:t>The maximum cable length for USB connection is 15 feet</a:t>
            </a:r>
          </a:p>
          <a:p>
            <a:r>
              <a:rPr lang="en-US" dirty="0" smtClean="0"/>
              <a:t>Supported on USB port 1.1 and 2.0</a:t>
            </a: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chemeClr val="tx1"/>
                </a:solidFill>
                <a:latin typeface="Calibri" pitchFamily="34" charset="0"/>
                <a:cs typeface="Calibri" pitchFamily="34" charset="0"/>
              </a:rPr>
              <a:t>What is a Microcontroller?</a:t>
            </a:r>
          </a:p>
        </p:txBody>
      </p:sp>
      <p:sp>
        <p:nvSpPr>
          <p:cNvPr id="8195"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E6E26E69-052F-4FA1-95B9-1686F5EC902B}"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E7736E60-B577-4F8E-BC63-D367D7ACDB37}" type="slidenum">
              <a:rPr lang="en-US"/>
              <a:pPr>
                <a:defRPr/>
              </a:pPr>
              <a:t>3</a:t>
            </a:fld>
            <a:endParaRPr lang="en-US"/>
          </a:p>
        </p:txBody>
      </p:sp>
      <p:sp>
        <p:nvSpPr>
          <p:cNvPr id="8197" name="Content Placeholder 2"/>
          <p:cNvSpPr>
            <a:spLocks noGrp="1"/>
          </p:cNvSpPr>
          <p:nvPr>
            <p:ph sz="quarter" idx="1"/>
          </p:nvPr>
        </p:nvSpPr>
        <p:spPr>
          <a:xfrm>
            <a:off x="762000" y="1447800"/>
            <a:ext cx="7924800" cy="533400"/>
          </a:xfrm>
        </p:spPr>
        <p:txBody>
          <a:bodyPr/>
          <a:lstStyle/>
          <a:p>
            <a:pPr eaLnBrk="1" hangingPunct="1"/>
            <a:r>
              <a:rPr lang="en-US" dirty="0" smtClean="0">
                <a:solidFill>
                  <a:schemeClr val="tx1"/>
                </a:solidFill>
                <a:latin typeface="Calibri" pitchFamily="34" charset="0"/>
                <a:cs typeface="Calibri" pitchFamily="34" charset="0"/>
              </a:rPr>
              <a:t>An integrated circuit ..</a:t>
            </a:r>
          </a:p>
          <a:p>
            <a:pPr eaLnBrk="1" hangingPunct="1">
              <a:buNone/>
            </a:pPr>
            <a:r>
              <a:rPr lang="en-US" dirty="0" smtClean="0">
                <a:solidFill>
                  <a:schemeClr val="tx1"/>
                </a:solidFill>
                <a:latin typeface="Calibri" pitchFamily="34" charset="0"/>
                <a:cs typeface="Calibri" pitchFamily="34" charset="0"/>
              </a:rPr>
              <a:t>“ A microcontroller needs to be programmed to be useful as the code is written for it</a:t>
            </a:r>
            <a:r>
              <a:rPr lang="en-US" dirty="0" smtClean="0">
                <a:latin typeface="Calibri" pitchFamily="34" charset="0"/>
                <a:cs typeface="Calibri" pitchFamily="34" charset="0"/>
              </a:rPr>
              <a:t>. “</a:t>
            </a:r>
          </a:p>
          <a:p>
            <a:pPr eaLnBrk="1" hangingPunct="1">
              <a:buFont typeface="Arial" pitchFamily="34" charset="0"/>
              <a:buChar char="•"/>
            </a:pPr>
            <a:r>
              <a:rPr lang="en-US" dirty="0" smtClean="0">
                <a:latin typeface="Calibri" pitchFamily="34" charset="0"/>
                <a:cs typeface="Calibri" pitchFamily="34" charset="0"/>
              </a:rPr>
              <a:t>Designed for embedded applications</a:t>
            </a:r>
          </a:p>
          <a:p>
            <a:pPr eaLnBrk="1" hangingPunct="1">
              <a:buNone/>
            </a:pPr>
            <a:r>
              <a:rPr lang="en-US" dirty="0" smtClean="0"/>
              <a:t>  </a:t>
            </a:r>
          </a:p>
        </p:txBody>
      </p:sp>
      <p:pic>
        <p:nvPicPr>
          <p:cNvPr id="8201" name="Picture 9"/>
          <p:cNvPicPr>
            <a:picLocks noChangeAspect="1" noChangeArrowheads="1"/>
          </p:cNvPicPr>
          <p:nvPr/>
        </p:nvPicPr>
        <p:blipFill>
          <a:blip r:embed="rId3"/>
          <a:srcRect/>
          <a:stretch>
            <a:fillRect/>
          </a:stretch>
        </p:blipFill>
        <p:spPr bwMode="auto">
          <a:xfrm>
            <a:off x="1600200" y="3276600"/>
            <a:ext cx="5915025" cy="2886075"/>
          </a:xfrm>
          <a:prstGeom prst="rect">
            <a:avLst/>
          </a:prstGeom>
          <a:noFill/>
          <a:ln w="9525">
            <a:noFill/>
            <a:miter lim="800000"/>
            <a:headEnd/>
            <a:tailEnd/>
          </a:ln>
          <a:effectLst/>
        </p:spPr>
      </p:pic>
      <p:pic>
        <p:nvPicPr>
          <p:cNvPr id="8202" name="Picture 10"/>
          <p:cNvPicPr>
            <a:picLocks noChangeAspect="1" noChangeArrowheads="1"/>
          </p:cNvPicPr>
          <p:nvPr/>
        </p:nvPicPr>
        <p:blipFill>
          <a:blip r:embed="rId4" cstate="print"/>
          <a:srcRect/>
          <a:stretch>
            <a:fillRect/>
          </a:stretch>
        </p:blipFill>
        <p:spPr bwMode="auto">
          <a:xfrm>
            <a:off x="2286000" y="4876800"/>
            <a:ext cx="1447800" cy="1219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Software Model</a:t>
            </a:r>
            <a:endParaRPr lang="en-US" dirty="0"/>
          </a:p>
        </p:txBody>
      </p:sp>
      <p:sp>
        <p:nvSpPr>
          <p:cNvPr id="3" name="Content Placeholder 2"/>
          <p:cNvSpPr>
            <a:spLocks noGrp="1"/>
          </p:cNvSpPr>
          <p:nvPr>
            <p:ph idx="1"/>
          </p:nvPr>
        </p:nvSpPr>
        <p:spPr/>
        <p:txBody>
          <a:bodyPr/>
          <a:lstStyle/>
          <a:p>
            <a:r>
              <a:rPr lang="en-US" dirty="0" smtClean="0"/>
              <a:t>Operating system support win 2000 or later</a:t>
            </a:r>
            <a:endParaRPr lang="en-US" dirty="0" smtClean="0"/>
          </a:p>
          <a:p>
            <a:r>
              <a:rPr lang="en-US" dirty="0" smtClean="0"/>
              <a:t>Bottom level API is C library </a:t>
            </a:r>
            <a:r>
              <a:rPr lang="en-US" dirty="0" err="1" smtClean="0"/>
              <a:t>phidget</a:t>
            </a:r>
            <a:r>
              <a:rPr lang="en-US" dirty="0" smtClean="0"/>
              <a:t> 21</a:t>
            </a:r>
          </a:p>
          <a:p>
            <a:r>
              <a:rPr lang="en-US" dirty="0" smtClean="0"/>
              <a:t>It is cross platform library and use low level protocols </a:t>
            </a:r>
          </a:p>
          <a:p>
            <a:r>
              <a:rPr lang="en-US" dirty="0" smtClean="0"/>
              <a:t>Other higher level libraries are </a:t>
            </a:r>
            <a:r>
              <a:rPr lang="en-US" dirty="0" err="1" smtClean="0"/>
              <a:t>com,.NET,Java</a:t>
            </a:r>
            <a:r>
              <a:rPr lang="en-US" dirty="0" smtClean="0"/>
              <a:t>, Python </a:t>
            </a:r>
          </a:p>
          <a:p>
            <a:r>
              <a:rPr lang="en-US" dirty="0" smtClean="0"/>
              <a:t>Also provided with </a:t>
            </a:r>
            <a:r>
              <a:rPr lang="en-US" dirty="0" err="1" smtClean="0"/>
              <a:t>Phidget</a:t>
            </a:r>
            <a:r>
              <a:rPr lang="en-US" dirty="0" smtClean="0"/>
              <a:t> </a:t>
            </a:r>
            <a:r>
              <a:rPr lang="en-US" dirty="0" err="1" smtClean="0"/>
              <a:t>webservice</a:t>
            </a:r>
            <a:endParaRPr lang="en-US" dirty="0" smtClean="0"/>
          </a:p>
          <a:p>
            <a:endParaRPr lang="en-US" dirty="0" smtClean="0"/>
          </a:p>
          <a:p>
            <a:endParaRPr lang="en-US" dirty="0" smtClean="0"/>
          </a:p>
          <a:p>
            <a:pPr>
              <a:buNone/>
            </a:pP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30</a:t>
            </a:fld>
            <a:endParaRPr lang="en-US" altLang="zh-C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Software Model </a:t>
            </a: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31</a:t>
            </a:fld>
            <a:endParaRPr lang="en-US" altLang="zh-CN"/>
          </a:p>
        </p:txBody>
      </p:sp>
      <p:pic>
        <p:nvPicPr>
          <p:cNvPr id="1026" name="Picture 2"/>
          <p:cNvPicPr>
            <a:picLocks noChangeAspect="1" noChangeArrowheads="1"/>
          </p:cNvPicPr>
          <p:nvPr/>
        </p:nvPicPr>
        <p:blipFill>
          <a:blip r:embed="rId2"/>
          <a:srcRect/>
          <a:stretch>
            <a:fillRect/>
          </a:stretch>
        </p:blipFill>
        <p:spPr bwMode="auto">
          <a:xfrm>
            <a:off x="533400" y="1295400"/>
            <a:ext cx="8001000" cy="4876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Software Model….</a:t>
            </a: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32</a:t>
            </a:fld>
            <a:endParaRPr lang="en-US" altLang="zh-CN"/>
          </a:p>
        </p:txBody>
      </p:sp>
      <p:pic>
        <p:nvPicPr>
          <p:cNvPr id="6" name="Picture 5" descr="phidget.jpg"/>
          <p:cNvPicPr>
            <a:picLocks noChangeAspect="1"/>
          </p:cNvPicPr>
          <p:nvPr/>
        </p:nvPicPr>
        <p:blipFill>
          <a:blip r:embed="rId2"/>
          <a:stretch>
            <a:fillRect/>
          </a:stretch>
        </p:blipFill>
        <p:spPr>
          <a:xfrm>
            <a:off x="457200" y="1371600"/>
            <a:ext cx="8153400" cy="4953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Goals</a:t>
            </a:r>
            <a:endParaRPr lang="en-US" dirty="0"/>
          </a:p>
        </p:txBody>
      </p:sp>
      <p:sp>
        <p:nvSpPr>
          <p:cNvPr id="3" name="Content Placeholder 2"/>
          <p:cNvSpPr>
            <a:spLocks noGrp="1"/>
          </p:cNvSpPr>
          <p:nvPr>
            <p:ph idx="1"/>
          </p:nvPr>
        </p:nvSpPr>
        <p:spPr/>
        <p:txBody>
          <a:bodyPr/>
          <a:lstStyle/>
          <a:p>
            <a:r>
              <a:rPr lang="en-US" dirty="0" smtClean="0"/>
              <a:t>To provide Physical Interaction </a:t>
            </a:r>
          </a:p>
          <a:p>
            <a:r>
              <a:rPr lang="en-US" dirty="0" smtClean="0"/>
              <a:t>Make easy for non specialized experts to create(don’t need a hardware implementation vision and Expert)</a:t>
            </a:r>
          </a:p>
          <a:p>
            <a:r>
              <a:rPr lang="en-US" dirty="0" smtClean="0"/>
              <a:t>Abstract proper functionality through a well defined API</a:t>
            </a:r>
          </a:p>
          <a:p>
            <a:r>
              <a:rPr lang="en-US" dirty="0" smtClean="0"/>
              <a:t>Hide hardware implementation details</a:t>
            </a:r>
          </a:p>
          <a:p>
            <a:endParaRPr lang="en-US" dirty="0" smtClean="0"/>
          </a:p>
          <a:p>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33</a:t>
            </a:fld>
            <a:endParaRPr lang="en-US" altLang="zh-C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Phidget</a:t>
            </a:r>
            <a:r>
              <a:rPr lang="en-US" dirty="0" smtClean="0"/>
              <a:t> Values</a:t>
            </a:r>
            <a:endParaRPr lang="en-US" dirty="0"/>
          </a:p>
        </p:txBody>
      </p:sp>
      <p:sp>
        <p:nvSpPr>
          <p:cNvPr id="3" name="Content Placeholder 2"/>
          <p:cNvSpPr>
            <a:spLocks noGrp="1"/>
          </p:cNvSpPr>
          <p:nvPr>
            <p:ph idx="1"/>
          </p:nvPr>
        </p:nvSpPr>
        <p:spPr/>
        <p:txBody>
          <a:bodyPr/>
          <a:lstStyle/>
          <a:p>
            <a:r>
              <a:rPr lang="en-US" dirty="0" smtClean="0"/>
              <a:t>Low Cost</a:t>
            </a:r>
          </a:p>
          <a:p>
            <a:r>
              <a:rPr lang="en-US" dirty="0" smtClean="0"/>
              <a:t>Reusable</a:t>
            </a:r>
          </a:p>
          <a:p>
            <a:r>
              <a:rPr lang="en-US" dirty="0" smtClean="0"/>
              <a:t>Versatile</a:t>
            </a:r>
          </a:p>
          <a:p>
            <a:r>
              <a:rPr lang="en-US" dirty="0" smtClean="0"/>
              <a:t>Rapid Prototyping for Physical Interfaces</a:t>
            </a:r>
          </a:p>
          <a:p>
            <a:pPr>
              <a:buNone/>
            </a:pP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34</a:t>
            </a:fld>
            <a:endParaRPr lang="en-US" altLang="zh-C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References and Citation</a:t>
            </a:r>
          </a:p>
        </p:txBody>
      </p:sp>
      <p:sp>
        <p:nvSpPr>
          <p:cNvPr id="33795"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DD64B9E8-DEDF-4C62-8D63-07E63A2F1B41}"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06688338-6851-4FD0-AC30-877105A5E8E5}" type="slidenum">
              <a:rPr lang="en-US"/>
              <a:pPr>
                <a:defRPr/>
              </a:pPr>
              <a:t>35</a:t>
            </a:fld>
            <a:endParaRPr lang="en-US"/>
          </a:p>
        </p:txBody>
      </p:sp>
      <p:sp>
        <p:nvSpPr>
          <p:cNvPr id="33797" name="Content Placeholder 2"/>
          <p:cNvSpPr>
            <a:spLocks noGrp="1"/>
          </p:cNvSpPr>
          <p:nvPr>
            <p:ph sz="quarter" idx="1"/>
          </p:nvPr>
        </p:nvSpPr>
        <p:spPr/>
        <p:txBody>
          <a:bodyPr/>
          <a:lstStyle/>
          <a:p>
            <a:pPr eaLnBrk="1" hangingPunct="1"/>
            <a:r>
              <a:rPr lang="en-US" smtClean="0">
                <a:hlinkClick r:id="rId2"/>
              </a:rPr>
              <a:t>Http://www.phidgets.com</a:t>
            </a:r>
            <a:endParaRPr lang="en-US" smtClean="0"/>
          </a:p>
          <a:p>
            <a:pPr eaLnBrk="1" hangingPunct="1"/>
            <a:r>
              <a:rPr lang="en-US" smtClean="0">
                <a:hlinkClick r:id="rId2"/>
              </a:rPr>
              <a:t>Http://www.phidgets.com</a:t>
            </a:r>
            <a:r>
              <a:rPr lang="en-US" smtClean="0"/>
              <a:t>/documentation/sensors.pdf</a:t>
            </a:r>
          </a:p>
          <a:p>
            <a:pPr eaLnBrk="1" hangingPunct="1"/>
            <a:r>
              <a:rPr lang="en-US" smtClean="0">
                <a:hlinkClick r:id="rId2"/>
              </a:rPr>
              <a:t>Http://www.phidgets.com</a:t>
            </a:r>
            <a:r>
              <a:rPr lang="en-US" smtClean="0"/>
              <a:t>/documentation/1016.pdf</a:t>
            </a:r>
          </a:p>
          <a:p>
            <a:pPr eaLnBrk="1" hangingPunct="1"/>
            <a:r>
              <a:rPr lang="en-US" smtClean="0">
                <a:hlinkClick r:id="rId2"/>
              </a:rPr>
              <a:t>Http://www.phidgets.com</a:t>
            </a:r>
            <a:r>
              <a:rPr lang="en-US" smtClean="0"/>
              <a:t>/documentation/1012.pdf</a:t>
            </a:r>
          </a:p>
          <a:p>
            <a:pPr eaLnBrk="1" hangingPunct="1"/>
            <a:r>
              <a:rPr lang="en-US" smtClean="0">
                <a:hlinkClick r:id="rId2"/>
              </a:rPr>
              <a:t>Http://www.phidgets.com</a:t>
            </a:r>
            <a:r>
              <a:rPr lang="en-US" smtClean="0"/>
              <a:t>/docs/1018.pdf</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34819"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BB2F8AA1-45D3-4BB2-BFF3-13EC531DD994}"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CF85BE78-9A78-43B7-BE14-1BA8FB85D3D8}" type="slidenum">
              <a:rPr lang="en-US"/>
              <a:pPr>
                <a:defRPr/>
              </a:pPr>
              <a:t>36</a:t>
            </a:fld>
            <a:endParaRPr lang="en-US"/>
          </a:p>
        </p:txBody>
      </p:sp>
      <p:sp>
        <p:nvSpPr>
          <p:cNvPr id="34821" name="Content Placeholder 2"/>
          <p:cNvSpPr>
            <a:spLocks noGrp="1"/>
          </p:cNvSpPr>
          <p:nvPr>
            <p:ph sz="quarter" idx="1"/>
          </p:nvPr>
        </p:nvSpPr>
        <p:spPr/>
        <p:txBody>
          <a:bodyPr/>
          <a:lstStyle/>
          <a:p>
            <a:pPr eaLnBrk="1" hangingPunct="1"/>
            <a:r>
              <a:rPr lang="en-US" smtClean="0">
                <a:hlinkClick r:id="rId2"/>
              </a:rPr>
              <a:t>http://www.slideshare.net/zvikapika/introducing-arduino</a:t>
            </a:r>
            <a:r>
              <a:rPr lang="en-US" smtClean="0"/>
              <a:t>.</a:t>
            </a:r>
          </a:p>
          <a:p>
            <a:pPr eaLnBrk="1" hangingPunct="1"/>
            <a:r>
              <a:rPr lang="en-US" smtClean="0">
                <a:hlinkClick r:id="rId3"/>
              </a:rPr>
              <a:t>http://en.wikipedia.org/wiki/Arduino</a:t>
            </a:r>
            <a:r>
              <a:rPr lang="en-US" smtClean="0"/>
              <a:t>.</a:t>
            </a:r>
          </a:p>
          <a:p>
            <a:pPr eaLnBrk="1" hangingPunct="1"/>
            <a:r>
              <a:rPr lang="en-US" smtClean="0"/>
              <a:t>http://arduino.cc/en/Guide/Introduction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2590800"/>
            <a:ext cx="8229600" cy="1143000"/>
          </a:xfrm>
        </p:spPr>
        <p:txBody>
          <a:bodyPr/>
          <a:lstStyle/>
          <a:p>
            <a:pPr eaLnBrk="1" hangingPunct="1"/>
            <a:r>
              <a:rPr lang="en-US" dirty="0" smtClean="0"/>
              <a:t>Thanks For Your Attention !!</a:t>
            </a:r>
            <a:endParaRPr lang="en-US" dirty="0" smtClean="0"/>
          </a:p>
        </p:txBody>
      </p:sp>
      <p:sp>
        <p:nvSpPr>
          <p:cNvPr id="35843"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5D7DC43B-F53B-47E1-9E5B-63E807F4F6C3}" type="datetime1">
              <a:rPr lang="en-US" smtClean="0"/>
              <a:pPr/>
              <a:t>5/23/2014</a:t>
            </a:fld>
            <a:endParaRPr lang="en-US" smtClean="0"/>
          </a:p>
        </p:txBody>
      </p:sp>
      <p:sp>
        <p:nvSpPr>
          <p:cNvPr id="5" name="Slide Number Placeholder 4"/>
          <p:cNvSpPr>
            <a:spLocks noGrp="1"/>
          </p:cNvSpPr>
          <p:nvPr>
            <p:ph type="sldNum" sz="quarter" idx="12"/>
          </p:nvPr>
        </p:nvSpPr>
        <p:spPr/>
        <p:txBody>
          <a:bodyPr/>
          <a:lstStyle/>
          <a:p>
            <a:pPr>
              <a:defRPr/>
            </a:pPr>
            <a:fld id="{A16CC5F2-4705-4E9F-AD2C-84531423DE5E}" type="slidenum">
              <a:rPr lang="en-US"/>
              <a:pPr>
                <a:defRPr/>
              </a:pPr>
              <a:t>37</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bri" pitchFamily="34" charset="0"/>
                <a:cs typeface="Calibri" pitchFamily="34" charset="0"/>
              </a:rPr>
              <a:t>Evolution of Microcontroller</a:t>
            </a:r>
            <a:endParaRPr lang="en-US"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p:txBody>
          <a:bodyPr/>
          <a:lstStyle/>
          <a:p>
            <a:r>
              <a:rPr lang="en-US" dirty="0" err="1" smtClean="0"/>
              <a:t>Vaccum</a:t>
            </a:r>
            <a:r>
              <a:rPr lang="en-US" dirty="0" smtClean="0"/>
              <a:t> tubes, </a:t>
            </a:r>
            <a:r>
              <a:rPr lang="en-US" dirty="0" err="1" smtClean="0"/>
              <a:t>Transister</a:t>
            </a:r>
            <a:r>
              <a:rPr lang="en-US" dirty="0" smtClean="0"/>
              <a:t>, IC and Micro controller</a:t>
            </a:r>
          </a:p>
          <a:p>
            <a:r>
              <a:rPr lang="en-US" dirty="0" smtClean="0"/>
              <a:t>First Microcontroller 8051 developed by </a:t>
            </a:r>
            <a:r>
              <a:rPr lang="en-US" dirty="0" err="1" smtClean="0"/>
              <a:t>intel</a:t>
            </a:r>
            <a:r>
              <a:rPr lang="en-US" dirty="0" smtClean="0"/>
              <a:t> in 1980</a:t>
            </a:r>
          </a:p>
          <a:p>
            <a:r>
              <a:rPr lang="en-US" dirty="0" smtClean="0"/>
              <a:t>8 bit </a:t>
            </a:r>
            <a:r>
              <a:rPr lang="en-US" dirty="0" err="1" smtClean="0"/>
              <a:t>intruction</a:t>
            </a:r>
            <a:r>
              <a:rPr lang="en-US" dirty="0" smtClean="0"/>
              <a:t> set and programmed with C language </a:t>
            </a:r>
          </a:p>
          <a:p>
            <a:endParaRPr lang="en-US" dirty="0"/>
          </a:p>
        </p:txBody>
      </p:sp>
      <p:sp>
        <p:nvSpPr>
          <p:cNvPr id="4" name="Date Placeholder 3"/>
          <p:cNvSpPr>
            <a:spLocks noGrp="1"/>
          </p:cNvSpPr>
          <p:nvPr>
            <p:ph type="dt" sz="half" idx="10"/>
          </p:nvPr>
        </p:nvSpPr>
        <p:spPr/>
        <p:txBody>
          <a:bodyPr/>
          <a:lstStyle/>
          <a:p>
            <a:pPr>
              <a:defRPr/>
            </a:pPr>
            <a:fld id="{D464ECE4-398C-4182-82A0-D6E7E3E28918}" type="datetime1">
              <a:rPr lang="en-US" smtClean="0"/>
              <a:pPr>
                <a:defRPr/>
              </a:pPr>
              <a:t>5/23/2014</a:t>
            </a:fld>
            <a:endParaRPr lang="en-US"/>
          </a:p>
        </p:txBody>
      </p:sp>
      <p:sp>
        <p:nvSpPr>
          <p:cNvPr id="5" name="Slide Number Placeholder 4"/>
          <p:cNvSpPr>
            <a:spLocks noGrp="1"/>
          </p:cNvSpPr>
          <p:nvPr>
            <p:ph type="sldNum" sz="quarter" idx="12"/>
          </p:nvPr>
        </p:nvSpPr>
        <p:spPr/>
        <p:txBody>
          <a:bodyPr/>
          <a:lstStyle/>
          <a:p>
            <a:pPr>
              <a:defRPr/>
            </a:pPr>
            <a:fld id="{4BD0B1FE-CF9B-43AC-96E7-60888E3FF3C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Controller Architecture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5</a:t>
            </a:fld>
            <a:endParaRPr lang="en-US" altLang="zh-CN"/>
          </a:p>
        </p:txBody>
      </p:sp>
      <p:grpSp>
        <p:nvGrpSpPr>
          <p:cNvPr id="11" name="Group 10"/>
          <p:cNvGrpSpPr/>
          <p:nvPr/>
        </p:nvGrpSpPr>
        <p:grpSpPr>
          <a:xfrm>
            <a:off x="1447800" y="2667000"/>
            <a:ext cx="6629400" cy="1676400"/>
            <a:chOff x="533400" y="2057400"/>
            <a:chExt cx="6629400" cy="1676400"/>
          </a:xfrm>
        </p:grpSpPr>
        <p:sp>
          <p:nvSpPr>
            <p:cNvPr id="6" name="Rounded Rectangle 5"/>
            <p:cNvSpPr/>
            <p:nvPr/>
          </p:nvSpPr>
          <p:spPr>
            <a:xfrm>
              <a:off x="533400" y="2362200"/>
              <a:ext cx="1066800" cy="1219200"/>
            </a:xfrm>
            <a:prstGeom prst="round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Sensor</a:t>
              </a:r>
              <a:endParaRPr lang="en-US" dirty="0">
                <a:solidFill>
                  <a:schemeClr val="tx1"/>
                </a:solidFill>
              </a:endParaRPr>
            </a:p>
          </p:txBody>
        </p:sp>
        <p:sp>
          <p:nvSpPr>
            <p:cNvPr id="7" name="Rounded Rectangle 6"/>
            <p:cNvSpPr/>
            <p:nvPr/>
          </p:nvSpPr>
          <p:spPr>
            <a:xfrm>
              <a:off x="2590800" y="2057400"/>
              <a:ext cx="1905000" cy="1676400"/>
            </a:xfrm>
            <a:prstGeom prst="round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Microcontroller</a:t>
              </a:r>
              <a:endParaRPr lang="en-US" dirty="0">
                <a:solidFill>
                  <a:schemeClr val="tx1"/>
                </a:solidFill>
              </a:endParaRPr>
            </a:p>
          </p:txBody>
        </p:sp>
        <p:sp>
          <p:nvSpPr>
            <p:cNvPr id="8" name="Rounded Rectangle 7"/>
            <p:cNvSpPr/>
            <p:nvPr/>
          </p:nvSpPr>
          <p:spPr>
            <a:xfrm>
              <a:off x="5791200" y="2514600"/>
              <a:ext cx="1371600" cy="990600"/>
            </a:xfrm>
            <a:prstGeom prst="round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Actuator</a:t>
              </a:r>
              <a:endParaRPr lang="en-US" dirty="0">
                <a:solidFill>
                  <a:schemeClr val="tx1"/>
                </a:solidFill>
              </a:endParaRPr>
            </a:p>
          </p:txBody>
        </p:sp>
        <p:sp>
          <p:nvSpPr>
            <p:cNvPr id="9" name="Right Arrow 8"/>
            <p:cNvSpPr/>
            <p:nvPr/>
          </p:nvSpPr>
          <p:spPr>
            <a:xfrm>
              <a:off x="1600200" y="26670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4495800" y="2667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Controller Basic Architecture</a:t>
            </a:r>
            <a:endParaRPr lang="en-US" dirty="0"/>
          </a:p>
        </p:txBody>
      </p:sp>
      <p:pic>
        <p:nvPicPr>
          <p:cNvPr id="6" name="Content Placeholder 5" descr="Arch.png"/>
          <p:cNvPicPr>
            <a:picLocks noGrp="1" noChangeAspect="1"/>
          </p:cNvPicPr>
          <p:nvPr>
            <p:ph idx="1"/>
          </p:nvPr>
        </p:nvPicPr>
        <p:blipFill>
          <a:blip r:embed="rId2"/>
          <a:stretch>
            <a:fillRect/>
          </a:stretch>
        </p:blipFill>
        <p:spPr>
          <a:xfrm>
            <a:off x="1905000" y="1500981"/>
            <a:ext cx="5334000" cy="4572000"/>
          </a:xfrm>
        </p:spPr>
      </p:pic>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6</a:t>
            </a:fld>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Microcontroller</a:t>
            </a:r>
            <a:endParaRPr lang="en-US" dirty="0"/>
          </a:p>
        </p:txBody>
      </p:sp>
      <p:sp>
        <p:nvSpPr>
          <p:cNvPr id="3" name="Content Placeholder 2"/>
          <p:cNvSpPr>
            <a:spLocks noGrp="1"/>
          </p:cNvSpPr>
          <p:nvPr>
            <p:ph idx="1"/>
          </p:nvPr>
        </p:nvSpPr>
        <p:spPr/>
        <p:txBody>
          <a:bodyPr/>
          <a:lstStyle/>
          <a:p>
            <a:r>
              <a:rPr lang="en-US" dirty="0" smtClean="0"/>
              <a:t>Micro controllers are everywhere in daily life</a:t>
            </a:r>
          </a:p>
          <a:p>
            <a:r>
              <a:rPr lang="en-US" dirty="0" smtClean="0"/>
              <a:t>Security system</a:t>
            </a:r>
          </a:p>
          <a:p>
            <a:r>
              <a:rPr lang="en-US" dirty="0" smtClean="0"/>
              <a:t>Transport system</a:t>
            </a:r>
          </a:p>
          <a:p>
            <a:r>
              <a:rPr lang="en-US" dirty="0" smtClean="0"/>
              <a:t>Home Appliances</a:t>
            </a:r>
          </a:p>
          <a:p>
            <a:r>
              <a:rPr lang="en-US" dirty="0" smtClean="0"/>
              <a:t>Automatic control system</a:t>
            </a:r>
          </a:p>
          <a:p>
            <a:r>
              <a:rPr lang="en-US" dirty="0" smtClean="0"/>
              <a:t>Light Sensing and Control devices</a:t>
            </a:r>
          </a:p>
          <a:p>
            <a:r>
              <a:rPr lang="en-US" dirty="0" smtClean="0"/>
              <a:t>Fire detection and safety</a:t>
            </a:r>
          </a:p>
          <a:p>
            <a:r>
              <a:rPr lang="en-US" dirty="0" smtClean="0"/>
              <a:t>Temperature Sensing and Control</a:t>
            </a:r>
          </a:p>
          <a:p>
            <a:r>
              <a:rPr lang="en-US" dirty="0" smtClean="0"/>
              <a:t>Measuring Instrument(voltage)</a:t>
            </a:r>
          </a:p>
          <a:p>
            <a:r>
              <a:rPr lang="en-US" dirty="0" smtClean="0"/>
              <a:t>Telecommunication</a:t>
            </a:r>
          </a:p>
          <a:p>
            <a:pPr>
              <a:buNone/>
            </a:pPr>
            <a:endParaRPr lang="en-US" dirty="0" smtClean="0"/>
          </a:p>
          <a:p>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7</a:t>
            </a:fld>
            <a:endParaRPr lang="en-US" altLang="zh-CN"/>
          </a:p>
        </p:txBody>
      </p:sp>
      <p:pic>
        <p:nvPicPr>
          <p:cNvPr id="9" name="Picture 6"/>
          <p:cNvPicPr>
            <a:picLocks noChangeAspect="1" noChangeArrowheads="1"/>
          </p:cNvPicPr>
          <p:nvPr/>
        </p:nvPicPr>
        <p:blipFill>
          <a:blip r:embed="rId2"/>
          <a:srcRect/>
          <a:stretch>
            <a:fillRect/>
          </a:stretch>
        </p:blipFill>
        <p:spPr bwMode="auto">
          <a:xfrm>
            <a:off x="7010400" y="1371600"/>
            <a:ext cx="1695450" cy="2657475"/>
          </a:xfrm>
          <a:prstGeom prst="rect">
            <a:avLst/>
          </a:prstGeom>
          <a:noFill/>
          <a:ln w="9525">
            <a:noFill/>
            <a:miter lim="800000"/>
            <a:headEnd/>
            <a:tailEnd/>
          </a:ln>
          <a:effectLst/>
        </p:spPr>
      </p:pic>
      <p:pic>
        <p:nvPicPr>
          <p:cNvPr id="10" name="Picture 7"/>
          <p:cNvPicPr>
            <a:picLocks noChangeAspect="1" noChangeArrowheads="1"/>
          </p:cNvPicPr>
          <p:nvPr/>
        </p:nvPicPr>
        <p:blipFill>
          <a:blip r:embed="rId3"/>
          <a:srcRect/>
          <a:stretch>
            <a:fillRect/>
          </a:stretch>
        </p:blipFill>
        <p:spPr bwMode="auto">
          <a:xfrm>
            <a:off x="6096000" y="4114800"/>
            <a:ext cx="2395537"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Example </a:t>
            </a:r>
            <a:endParaRPr lang="en-US" dirty="0"/>
          </a:p>
        </p:txBody>
      </p:sp>
      <p:pic>
        <p:nvPicPr>
          <p:cNvPr id="6" name="Content Placeholder 5" descr="Screen%20Shot%202012-02-14%20at%203.20.01%20PM.png"/>
          <p:cNvPicPr>
            <a:picLocks noGrp="1" noChangeAspect="1"/>
          </p:cNvPicPr>
          <p:nvPr>
            <p:ph idx="1"/>
          </p:nvPr>
        </p:nvPicPr>
        <p:blipFill>
          <a:blip r:embed="rId2"/>
          <a:stretch>
            <a:fillRect/>
          </a:stretch>
        </p:blipFill>
        <p:spPr>
          <a:xfrm>
            <a:off x="1143000" y="1676400"/>
            <a:ext cx="6934200" cy="4343400"/>
          </a:xfrm>
        </p:spPr>
      </p:pic>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8</a:t>
            </a:fld>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Micro Controller</a:t>
            </a:r>
            <a:endParaRPr lang="en-US" dirty="0"/>
          </a:p>
        </p:txBody>
      </p:sp>
      <p:sp>
        <p:nvSpPr>
          <p:cNvPr id="3" name="Content Placeholder 2"/>
          <p:cNvSpPr>
            <a:spLocks noGrp="1"/>
          </p:cNvSpPr>
          <p:nvPr>
            <p:ph idx="1"/>
          </p:nvPr>
        </p:nvSpPr>
        <p:spPr/>
        <p:txBody>
          <a:bodyPr/>
          <a:lstStyle/>
          <a:p>
            <a:r>
              <a:rPr lang="en-US" dirty="0" smtClean="0"/>
              <a:t>Low level Micro controller like </a:t>
            </a:r>
            <a:r>
              <a:rPr lang="en-US" dirty="0" smtClean="0"/>
              <a:t>PIC microchip</a:t>
            </a:r>
            <a:endParaRPr lang="en-US" dirty="0" smtClean="0"/>
          </a:p>
          <a:p>
            <a:r>
              <a:rPr lang="en-US" dirty="0" smtClean="0"/>
              <a:t>Mid </a:t>
            </a:r>
            <a:r>
              <a:rPr lang="en-US" dirty="0" err="1" smtClean="0"/>
              <a:t>Leve</a:t>
            </a:r>
            <a:r>
              <a:rPr lang="en-US" dirty="0" smtClean="0"/>
              <a:t> like </a:t>
            </a:r>
            <a:r>
              <a:rPr lang="en-US" dirty="0" err="1" smtClean="0"/>
              <a:t>Arduino</a:t>
            </a:r>
            <a:r>
              <a:rPr lang="en-US" dirty="0" smtClean="0"/>
              <a:t>                            </a:t>
            </a:r>
          </a:p>
          <a:p>
            <a:r>
              <a:rPr lang="en-US" dirty="0" smtClean="0"/>
              <a:t>High Level like </a:t>
            </a:r>
            <a:r>
              <a:rPr lang="en-US" dirty="0" err="1" smtClean="0"/>
              <a:t>Phidget</a:t>
            </a:r>
            <a:endParaRPr lang="en-US" dirty="0"/>
          </a:p>
        </p:txBody>
      </p:sp>
      <p:sp>
        <p:nvSpPr>
          <p:cNvPr id="4" name="Date Placeholder 3"/>
          <p:cNvSpPr>
            <a:spLocks noGrp="1"/>
          </p:cNvSpPr>
          <p:nvPr>
            <p:ph type="dt" sz="half" idx="10"/>
          </p:nvPr>
        </p:nvSpPr>
        <p:spPr/>
        <p:txBody>
          <a:bodyPr/>
          <a:lstStyle/>
          <a:p>
            <a:fld id="{00BD7788-527B-4FE0-8C91-E240CF43A2FC}" type="datetime1">
              <a:rPr lang="en-US" altLang="zh-CN" smtClean="0"/>
              <a:pPr/>
              <a:t>5/23/2014</a:t>
            </a:fld>
            <a:endParaRPr lang="en-US" altLang="zh-CN"/>
          </a:p>
        </p:txBody>
      </p:sp>
      <p:sp>
        <p:nvSpPr>
          <p:cNvPr id="5" name="Slide Number Placeholder 4"/>
          <p:cNvSpPr>
            <a:spLocks noGrp="1"/>
          </p:cNvSpPr>
          <p:nvPr>
            <p:ph type="sldNum" sz="quarter" idx="12"/>
          </p:nvPr>
        </p:nvSpPr>
        <p:spPr/>
        <p:txBody>
          <a:bodyPr/>
          <a:lstStyle/>
          <a:p>
            <a:fld id="{9D4A064E-C8EF-4D3E-8855-B995B3A20CD4}" type="slidenum">
              <a:rPr lang="en-US" altLang="zh-CN" smtClean="0"/>
              <a:pPr/>
              <a:t>9</a:t>
            </a:fld>
            <a:endParaRPr lang="en-US" altLang="zh-C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1">
  <a:themeElements>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3tech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3tech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3tech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3tech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3tech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3tech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3tech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3tech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3tech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3tech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3tech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3tech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tech-1</Template>
  <TotalTime>1252</TotalTime>
  <Words>1134</Words>
  <Application>Microsoft PowerPoint</Application>
  <PresentationFormat>On-screen Show (4:3)</PresentationFormat>
  <Paragraphs>277</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tech-1</vt:lpstr>
      <vt:lpstr>Microcontroller Seminar:- Physical Computing</vt:lpstr>
      <vt:lpstr>Overview</vt:lpstr>
      <vt:lpstr>What is a Microcontroller?</vt:lpstr>
      <vt:lpstr>Evolution of Microcontroller</vt:lpstr>
      <vt:lpstr>Micro Controller Architecture</vt:lpstr>
      <vt:lpstr>Micro Controller Basic Architecture</vt:lpstr>
      <vt:lpstr>Applications of Microcontroller</vt:lpstr>
      <vt:lpstr>Application Example </vt:lpstr>
      <vt:lpstr>Types of Micro Controller</vt:lpstr>
      <vt:lpstr>Types of Microcontroller</vt:lpstr>
      <vt:lpstr>Arduino </vt:lpstr>
      <vt:lpstr>Slide 12</vt:lpstr>
      <vt:lpstr>Programming an Arduino</vt:lpstr>
      <vt:lpstr>Arduino Hardware </vt:lpstr>
      <vt:lpstr>Slide 15</vt:lpstr>
      <vt:lpstr>Arduino shields</vt:lpstr>
      <vt:lpstr>Slide 17</vt:lpstr>
      <vt:lpstr>Why Arduino</vt:lpstr>
      <vt:lpstr>Patch Of VVVV</vt:lpstr>
      <vt:lpstr>Phidget Micro Controller</vt:lpstr>
      <vt:lpstr>Phidget Micro Controller</vt:lpstr>
      <vt:lpstr>Phidget Interface Hardware</vt:lpstr>
      <vt:lpstr>Phidget Interface Board(8/8/8)</vt:lpstr>
      <vt:lpstr>Phidget Sensors</vt:lpstr>
      <vt:lpstr>Phidget Force Sensor</vt:lpstr>
      <vt:lpstr>Phidget Motors</vt:lpstr>
      <vt:lpstr>Phidget Servo Motors</vt:lpstr>
      <vt:lpstr>Phidget Stepper Motor</vt:lpstr>
      <vt:lpstr>Phidget Hardware Model</vt:lpstr>
      <vt:lpstr>Phidget Software Model</vt:lpstr>
      <vt:lpstr>Phidget Software Model </vt:lpstr>
      <vt:lpstr>Phidget Software Model….</vt:lpstr>
      <vt:lpstr>Phidget Goals</vt:lpstr>
      <vt:lpstr>Phidget Values</vt:lpstr>
      <vt:lpstr>References and Citation</vt:lpstr>
      <vt:lpstr>Slide 36</vt:lpstr>
      <vt:lpstr>Thanks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Seminar:- Physical Computing</dc:title>
  <dc:creator>DELL</dc:creator>
  <cp:lastModifiedBy>sajid mehmood</cp:lastModifiedBy>
  <cp:revision>81</cp:revision>
  <dcterms:created xsi:type="dcterms:W3CDTF">2014-05-17T15:57:54Z</dcterms:created>
  <dcterms:modified xsi:type="dcterms:W3CDTF">2014-05-23T07:02:03Z</dcterms:modified>
</cp:coreProperties>
</file>