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5"/>
  </p:notesMasterIdLst>
  <p:handoutMasterIdLst>
    <p:handoutMasterId r:id="rId26"/>
  </p:handoutMasterIdLst>
  <p:sldIdLst>
    <p:sldId id="256" r:id="rId2"/>
    <p:sldId id="259" r:id="rId3"/>
    <p:sldId id="266" r:id="rId4"/>
    <p:sldId id="284" r:id="rId5"/>
    <p:sldId id="267" r:id="rId6"/>
    <p:sldId id="268" r:id="rId7"/>
    <p:sldId id="269" r:id="rId8"/>
    <p:sldId id="271" r:id="rId9"/>
    <p:sldId id="272" r:id="rId10"/>
    <p:sldId id="273" r:id="rId11"/>
    <p:sldId id="263" r:id="rId12"/>
    <p:sldId id="275" r:id="rId13"/>
    <p:sldId id="276" r:id="rId14"/>
    <p:sldId id="277" r:id="rId15"/>
    <p:sldId id="278" r:id="rId16"/>
    <p:sldId id="279" r:id="rId17"/>
    <p:sldId id="280" r:id="rId18"/>
    <p:sldId id="281" r:id="rId19"/>
    <p:sldId id="282" r:id="rId20"/>
    <p:sldId id="283" r:id="rId21"/>
    <p:sldId id="264" r:id="rId22"/>
    <p:sldId id="261" r:id="rId23"/>
    <p:sldId id="265" r:id="rId24"/>
  </p:sldIdLst>
  <p:sldSz cx="9144000" cy="5143500" type="screen16x9"/>
  <p:notesSz cx="6858000" cy="9144000"/>
  <p:embeddedFontLst>
    <p:embeddedFont>
      <p:font typeface="Walkway UltraBold" panose="00000400000000000000" pitchFamily="2" charset="0"/>
      <p:regular r:id="rId27"/>
    </p:embeddedFont>
    <p:embeddedFont>
      <p:font typeface="Calibri" panose="020F0502020204030204" pitchFamily="34" charset="0"/>
      <p:regular r:id="rId28"/>
      <p:bold r:id="rId29"/>
      <p:italic r:id="rId30"/>
      <p:boldItalic r:id="rId31"/>
    </p:embeddedFont>
    <p:embeddedFont>
      <p:font typeface="Droid Serif" panose="02020600060500020200" pitchFamily="18" charset="0"/>
      <p:regular r:id="rId32"/>
      <p:bold r:id="rId33"/>
      <p:italic r:id="rId34"/>
      <p:boldItalic r:id="rId35"/>
    </p:embeddedFont>
    <p:embeddedFont>
      <p:font typeface="Walkway SemiBold" panose="00000400000000000000" pitchFamily="2" charset="0"/>
      <p:regular r:id="rId3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76" autoAdjust="0"/>
  </p:normalViewPr>
  <p:slideViewPr>
    <p:cSldViewPr>
      <p:cViewPr varScale="1">
        <p:scale>
          <a:sx n="116" d="100"/>
          <a:sy n="116" d="100"/>
        </p:scale>
        <p:origin x="-252"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ADFEB-42E0-41A4-8B53-79AD9DD92477}"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BF1C4CF9-4DC3-488A-A5C6-8D1B5F0C115C}">
      <dgm:prSet phldrT="[Text]" custT="1"/>
      <dgm:spPr/>
      <dgm:t>
        <a:bodyPr/>
        <a:lstStyle/>
        <a:p>
          <a:r>
            <a:rPr lang="en-US" sz="3200" dirty="0" smtClean="0"/>
            <a:t>RFID</a:t>
          </a:r>
          <a:endParaRPr lang="en-US" sz="3200" dirty="0"/>
        </a:p>
      </dgm:t>
    </dgm:pt>
    <dgm:pt modelId="{73312131-58D5-405B-82C6-1C8BD724DB4C}" type="parTrans" cxnId="{225F9622-A354-4460-8AC4-3BF79B88414A}">
      <dgm:prSet/>
      <dgm:spPr/>
      <dgm:t>
        <a:bodyPr/>
        <a:lstStyle/>
        <a:p>
          <a:endParaRPr lang="en-US"/>
        </a:p>
      </dgm:t>
    </dgm:pt>
    <dgm:pt modelId="{F4AE2C53-53BA-4244-974E-8B2ACCCEBEB3}" type="sibTrans" cxnId="{225F9622-A354-4460-8AC4-3BF79B88414A}">
      <dgm:prSet/>
      <dgm:spPr/>
      <dgm:t>
        <a:bodyPr/>
        <a:lstStyle/>
        <a:p>
          <a:endParaRPr lang="en-US"/>
        </a:p>
      </dgm:t>
    </dgm:pt>
    <dgm:pt modelId="{BB4C30DA-FA2A-4109-974F-575658ED650B}">
      <dgm:prSet phldrT="[Text]" custT="1"/>
      <dgm:spPr/>
      <dgm:t>
        <a:bodyPr/>
        <a:lstStyle/>
        <a:p>
          <a:r>
            <a:rPr lang="en-US" sz="2000" dirty="0" smtClean="0"/>
            <a:t>Anti-theft</a:t>
          </a:r>
          <a:endParaRPr lang="en-US" sz="2000" dirty="0"/>
        </a:p>
      </dgm:t>
    </dgm:pt>
    <dgm:pt modelId="{5810E0FF-4C01-4B83-88B1-BAAD6D1B1A9F}" type="parTrans" cxnId="{7A89A9D6-44AB-4391-B853-545C004643BA}">
      <dgm:prSet/>
      <dgm:spPr/>
      <dgm:t>
        <a:bodyPr/>
        <a:lstStyle/>
        <a:p>
          <a:endParaRPr lang="en-US"/>
        </a:p>
      </dgm:t>
    </dgm:pt>
    <dgm:pt modelId="{2014F7FD-7B1F-4124-AA1D-FACEE5152D66}" type="sibTrans" cxnId="{7A89A9D6-44AB-4391-B853-545C004643BA}">
      <dgm:prSet/>
      <dgm:spPr/>
      <dgm:t>
        <a:bodyPr/>
        <a:lstStyle/>
        <a:p>
          <a:endParaRPr lang="en-US"/>
        </a:p>
      </dgm:t>
    </dgm:pt>
    <dgm:pt modelId="{E89F343D-8D78-43BC-93A6-96B430235224}">
      <dgm:prSet phldrT="[Text]" custT="1"/>
      <dgm:spPr/>
      <dgm:t>
        <a:bodyPr/>
        <a:lstStyle/>
        <a:p>
          <a:r>
            <a:rPr lang="en-US" sz="1700" dirty="0" smtClean="0"/>
            <a:t>Asset management</a:t>
          </a:r>
          <a:endParaRPr lang="en-US" sz="1700" dirty="0"/>
        </a:p>
      </dgm:t>
    </dgm:pt>
    <dgm:pt modelId="{3DA5D99D-2A7A-437E-A113-45532674EF26}" type="parTrans" cxnId="{E1FAA41C-02B7-4076-9C12-04420CA1B242}">
      <dgm:prSet/>
      <dgm:spPr/>
      <dgm:t>
        <a:bodyPr/>
        <a:lstStyle/>
        <a:p>
          <a:endParaRPr lang="en-US"/>
        </a:p>
      </dgm:t>
    </dgm:pt>
    <dgm:pt modelId="{1780B19D-E022-4F12-83C6-9F2C6C6C52A2}" type="sibTrans" cxnId="{E1FAA41C-02B7-4076-9C12-04420CA1B242}">
      <dgm:prSet/>
      <dgm:spPr/>
      <dgm:t>
        <a:bodyPr/>
        <a:lstStyle/>
        <a:p>
          <a:endParaRPr lang="en-US"/>
        </a:p>
      </dgm:t>
    </dgm:pt>
    <dgm:pt modelId="{FC3F55A2-B34B-4F2D-BD9F-5CB5251117FF}">
      <dgm:prSet phldrT="[Text]" custT="1"/>
      <dgm:spPr/>
      <dgm:t>
        <a:bodyPr/>
        <a:lstStyle/>
        <a:p>
          <a:r>
            <a:rPr lang="en-US" sz="1800" dirty="0" smtClean="0"/>
            <a:t>Inventorying control</a:t>
          </a:r>
          <a:endParaRPr lang="en-US" sz="1800" dirty="0"/>
        </a:p>
      </dgm:t>
    </dgm:pt>
    <dgm:pt modelId="{72CFAFCD-918A-4FE9-AC64-64286567177B}" type="parTrans" cxnId="{53F3EF70-258B-4D6B-BCEE-0E15096B8082}">
      <dgm:prSet/>
      <dgm:spPr/>
      <dgm:t>
        <a:bodyPr/>
        <a:lstStyle/>
        <a:p>
          <a:endParaRPr lang="en-US"/>
        </a:p>
      </dgm:t>
    </dgm:pt>
    <dgm:pt modelId="{31DD8BC1-49FC-455A-9301-B701754F20B9}" type="sibTrans" cxnId="{53F3EF70-258B-4D6B-BCEE-0E15096B8082}">
      <dgm:prSet/>
      <dgm:spPr/>
      <dgm:t>
        <a:bodyPr/>
        <a:lstStyle/>
        <a:p>
          <a:endParaRPr lang="en-US"/>
        </a:p>
      </dgm:t>
    </dgm:pt>
    <dgm:pt modelId="{5F6C5426-2639-47DB-9F45-34F6BBAEDD58}">
      <dgm:prSet phldrT="[Text]" custT="1"/>
      <dgm:spPr/>
      <dgm:t>
        <a:bodyPr/>
        <a:lstStyle/>
        <a:p>
          <a:r>
            <a:rPr lang="en-US" sz="2000" dirty="0" smtClean="0"/>
            <a:t>Tracking &amp; Tracing</a:t>
          </a:r>
          <a:endParaRPr lang="en-US" sz="2000" dirty="0"/>
        </a:p>
      </dgm:t>
    </dgm:pt>
    <dgm:pt modelId="{4FE93972-6891-4A74-942E-317278067008}" type="parTrans" cxnId="{8C100264-FF3D-4710-B0A5-41B25AF2D85B}">
      <dgm:prSet/>
      <dgm:spPr/>
      <dgm:t>
        <a:bodyPr/>
        <a:lstStyle/>
        <a:p>
          <a:endParaRPr lang="en-US"/>
        </a:p>
      </dgm:t>
    </dgm:pt>
    <dgm:pt modelId="{28CD9AA3-BAAD-4478-BC6C-480EF60EB0AD}" type="sibTrans" cxnId="{8C100264-FF3D-4710-B0A5-41B25AF2D85B}">
      <dgm:prSet/>
      <dgm:spPr/>
      <dgm:t>
        <a:bodyPr/>
        <a:lstStyle/>
        <a:p>
          <a:endParaRPr lang="en-US"/>
        </a:p>
      </dgm:t>
    </dgm:pt>
    <dgm:pt modelId="{43916DC5-B053-4929-82E3-FB01064BA67F}">
      <dgm:prSet phldrT="[Text]" custT="1"/>
      <dgm:spPr/>
      <dgm:t>
        <a:bodyPr/>
        <a:lstStyle/>
        <a:p>
          <a:r>
            <a:rPr lang="en-US" sz="1800" dirty="0" smtClean="0"/>
            <a:t>Electronic Payment</a:t>
          </a:r>
          <a:endParaRPr lang="en-US" sz="1800" dirty="0"/>
        </a:p>
      </dgm:t>
    </dgm:pt>
    <dgm:pt modelId="{F604216F-D49E-4688-B11F-EE0BE1404A21}" type="parTrans" cxnId="{F172B3FF-49B7-45A0-B9C4-C1E597CC7783}">
      <dgm:prSet/>
      <dgm:spPr/>
      <dgm:t>
        <a:bodyPr/>
        <a:lstStyle/>
        <a:p>
          <a:endParaRPr lang="en-US"/>
        </a:p>
      </dgm:t>
    </dgm:pt>
    <dgm:pt modelId="{F784421B-7D11-4059-ACD2-56322CEF7437}" type="sibTrans" cxnId="{F172B3FF-49B7-45A0-B9C4-C1E597CC7783}">
      <dgm:prSet/>
      <dgm:spPr/>
      <dgm:t>
        <a:bodyPr/>
        <a:lstStyle/>
        <a:p>
          <a:endParaRPr lang="en-US"/>
        </a:p>
      </dgm:t>
    </dgm:pt>
    <dgm:pt modelId="{564CC6B0-D55E-4F68-8800-82A9C0203308}">
      <dgm:prSet phldrT="[Text]" custT="1"/>
      <dgm:spPr/>
      <dgm:t>
        <a:bodyPr/>
        <a:lstStyle/>
        <a:p>
          <a:r>
            <a:rPr lang="en-US" sz="2000" dirty="0" smtClean="0"/>
            <a:t>Access control</a:t>
          </a:r>
          <a:endParaRPr lang="en-US" sz="2000" dirty="0"/>
        </a:p>
      </dgm:t>
    </dgm:pt>
    <dgm:pt modelId="{2808CEBB-5CB7-412A-8BB1-6D90DB432EB1}" type="parTrans" cxnId="{0D07A15E-EA59-4773-9870-F3282C8F3289}">
      <dgm:prSet/>
      <dgm:spPr/>
      <dgm:t>
        <a:bodyPr/>
        <a:lstStyle/>
        <a:p>
          <a:endParaRPr lang="en-US"/>
        </a:p>
      </dgm:t>
    </dgm:pt>
    <dgm:pt modelId="{1EAF4540-A4D5-49C8-AFFF-6C051E8D7F60}" type="sibTrans" cxnId="{0D07A15E-EA59-4773-9870-F3282C8F3289}">
      <dgm:prSet/>
      <dgm:spPr/>
      <dgm:t>
        <a:bodyPr/>
        <a:lstStyle/>
        <a:p>
          <a:endParaRPr lang="en-US"/>
        </a:p>
      </dgm:t>
    </dgm:pt>
    <dgm:pt modelId="{20DA51D4-D97D-488A-AE69-6D6C9CF04CDE}" type="pres">
      <dgm:prSet presAssocID="{5D9ADFEB-42E0-41A4-8B53-79AD9DD92477}" presName="cycle" presStyleCnt="0">
        <dgm:presLayoutVars>
          <dgm:chMax val="1"/>
          <dgm:dir/>
          <dgm:animLvl val="ctr"/>
          <dgm:resizeHandles val="exact"/>
        </dgm:presLayoutVars>
      </dgm:prSet>
      <dgm:spPr/>
      <dgm:t>
        <a:bodyPr/>
        <a:lstStyle/>
        <a:p>
          <a:endParaRPr lang="en-US"/>
        </a:p>
      </dgm:t>
    </dgm:pt>
    <dgm:pt modelId="{911F9AD3-D86D-4278-95DC-F3F0FE1C1065}" type="pres">
      <dgm:prSet presAssocID="{BF1C4CF9-4DC3-488A-A5C6-8D1B5F0C115C}" presName="centerShape" presStyleLbl="node0" presStyleIdx="0" presStyleCnt="1" custScaleX="136374" custScaleY="133550"/>
      <dgm:spPr/>
      <dgm:t>
        <a:bodyPr/>
        <a:lstStyle/>
        <a:p>
          <a:endParaRPr lang="en-US"/>
        </a:p>
      </dgm:t>
    </dgm:pt>
    <dgm:pt modelId="{9153033F-AFCE-4D83-89E8-9E47B9C21C13}" type="pres">
      <dgm:prSet presAssocID="{5810E0FF-4C01-4B83-88B1-BAAD6D1B1A9F}" presName="Name9" presStyleLbl="parChTrans1D2" presStyleIdx="0" presStyleCnt="6"/>
      <dgm:spPr/>
      <dgm:t>
        <a:bodyPr/>
        <a:lstStyle/>
        <a:p>
          <a:endParaRPr lang="en-US"/>
        </a:p>
      </dgm:t>
    </dgm:pt>
    <dgm:pt modelId="{6CC5938A-6960-4258-9B86-7C5596F6622C}" type="pres">
      <dgm:prSet presAssocID="{5810E0FF-4C01-4B83-88B1-BAAD6D1B1A9F}" presName="connTx" presStyleLbl="parChTrans1D2" presStyleIdx="0" presStyleCnt="6"/>
      <dgm:spPr/>
      <dgm:t>
        <a:bodyPr/>
        <a:lstStyle/>
        <a:p>
          <a:endParaRPr lang="en-US"/>
        </a:p>
      </dgm:t>
    </dgm:pt>
    <dgm:pt modelId="{2655D4F7-515D-4BB4-BFDE-664ACFDAC4B5}" type="pres">
      <dgm:prSet presAssocID="{BB4C30DA-FA2A-4109-974F-575658ED650B}" presName="node" presStyleLbl="node1" presStyleIdx="0" presStyleCnt="6">
        <dgm:presLayoutVars>
          <dgm:bulletEnabled val="1"/>
        </dgm:presLayoutVars>
      </dgm:prSet>
      <dgm:spPr/>
      <dgm:t>
        <a:bodyPr/>
        <a:lstStyle/>
        <a:p>
          <a:endParaRPr lang="en-US"/>
        </a:p>
      </dgm:t>
    </dgm:pt>
    <dgm:pt modelId="{809B216A-2CA0-4BB6-B807-A741015E45E5}" type="pres">
      <dgm:prSet presAssocID="{3DA5D99D-2A7A-437E-A113-45532674EF26}" presName="Name9" presStyleLbl="parChTrans1D2" presStyleIdx="1" presStyleCnt="6"/>
      <dgm:spPr/>
      <dgm:t>
        <a:bodyPr/>
        <a:lstStyle/>
        <a:p>
          <a:endParaRPr lang="en-US"/>
        </a:p>
      </dgm:t>
    </dgm:pt>
    <dgm:pt modelId="{EBBA0B0B-120A-4B88-8010-26208B57850A}" type="pres">
      <dgm:prSet presAssocID="{3DA5D99D-2A7A-437E-A113-45532674EF26}" presName="connTx" presStyleLbl="parChTrans1D2" presStyleIdx="1" presStyleCnt="6"/>
      <dgm:spPr/>
      <dgm:t>
        <a:bodyPr/>
        <a:lstStyle/>
        <a:p>
          <a:endParaRPr lang="en-US"/>
        </a:p>
      </dgm:t>
    </dgm:pt>
    <dgm:pt modelId="{69327572-60A8-4767-979B-1C7F5496FDAC}" type="pres">
      <dgm:prSet presAssocID="{E89F343D-8D78-43BC-93A6-96B430235224}" presName="node" presStyleLbl="node1" presStyleIdx="1" presStyleCnt="6">
        <dgm:presLayoutVars>
          <dgm:bulletEnabled val="1"/>
        </dgm:presLayoutVars>
      </dgm:prSet>
      <dgm:spPr/>
      <dgm:t>
        <a:bodyPr/>
        <a:lstStyle/>
        <a:p>
          <a:endParaRPr lang="en-US"/>
        </a:p>
      </dgm:t>
    </dgm:pt>
    <dgm:pt modelId="{8FF06176-4C59-47BE-8E0D-DB04192E031C}" type="pres">
      <dgm:prSet presAssocID="{72CFAFCD-918A-4FE9-AC64-64286567177B}" presName="Name9" presStyleLbl="parChTrans1D2" presStyleIdx="2" presStyleCnt="6"/>
      <dgm:spPr/>
      <dgm:t>
        <a:bodyPr/>
        <a:lstStyle/>
        <a:p>
          <a:endParaRPr lang="en-US"/>
        </a:p>
      </dgm:t>
    </dgm:pt>
    <dgm:pt modelId="{4F1E2049-1071-4A68-A10C-BD791CC12C6A}" type="pres">
      <dgm:prSet presAssocID="{72CFAFCD-918A-4FE9-AC64-64286567177B}" presName="connTx" presStyleLbl="parChTrans1D2" presStyleIdx="2" presStyleCnt="6"/>
      <dgm:spPr/>
      <dgm:t>
        <a:bodyPr/>
        <a:lstStyle/>
        <a:p>
          <a:endParaRPr lang="en-US"/>
        </a:p>
      </dgm:t>
    </dgm:pt>
    <dgm:pt modelId="{915E168A-4E6E-462C-AE92-B1083D514145}" type="pres">
      <dgm:prSet presAssocID="{FC3F55A2-B34B-4F2D-BD9F-5CB5251117FF}" presName="node" presStyleLbl="node1" presStyleIdx="2" presStyleCnt="6">
        <dgm:presLayoutVars>
          <dgm:bulletEnabled val="1"/>
        </dgm:presLayoutVars>
      </dgm:prSet>
      <dgm:spPr/>
      <dgm:t>
        <a:bodyPr/>
        <a:lstStyle/>
        <a:p>
          <a:endParaRPr lang="en-US"/>
        </a:p>
      </dgm:t>
    </dgm:pt>
    <dgm:pt modelId="{23961811-8DF5-45BF-859B-B09617DF9376}" type="pres">
      <dgm:prSet presAssocID="{4FE93972-6891-4A74-942E-317278067008}" presName="Name9" presStyleLbl="parChTrans1D2" presStyleIdx="3" presStyleCnt="6"/>
      <dgm:spPr/>
      <dgm:t>
        <a:bodyPr/>
        <a:lstStyle/>
        <a:p>
          <a:endParaRPr lang="en-US"/>
        </a:p>
      </dgm:t>
    </dgm:pt>
    <dgm:pt modelId="{DF6F6D57-030E-44C2-8AD6-77306EBF8DC7}" type="pres">
      <dgm:prSet presAssocID="{4FE93972-6891-4A74-942E-317278067008}" presName="connTx" presStyleLbl="parChTrans1D2" presStyleIdx="3" presStyleCnt="6"/>
      <dgm:spPr/>
      <dgm:t>
        <a:bodyPr/>
        <a:lstStyle/>
        <a:p>
          <a:endParaRPr lang="en-US"/>
        </a:p>
      </dgm:t>
    </dgm:pt>
    <dgm:pt modelId="{9F1A0DD8-68EA-4D35-97D7-2C79298B30FD}" type="pres">
      <dgm:prSet presAssocID="{5F6C5426-2639-47DB-9F45-34F6BBAEDD58}" presName="node" presStyleLbl="node1" presStyleIdx="3" presStyleCnt="6">
        <dgm:presLayoutVars>
          <dgm:bulletEnabled val="1"/>
        </dgm:presLayoutVars>
      </dgm:prSet>
      <dgm:spPr/>
      <dgm:t>
        <a:bodyPr/>
        <a:lstStyle/>
        <a:p>
          <a:endParaRPr lang="en-US"/>
        </a:p>
      </dgm:t>
    </dgm:pt>
    <dgm:pt modelId="{E74C0F72-F04C-47B8-B86B-394CF54E9274}" type="pres">
      <dgm:prSet presAssocID="{F604216F-D49E-4688-B11F-EE0BE1404A21}" presName="Name9" presStyleLbl="parChTrans1D2" presStyleIdx="4" presStyleCnt="6"/>
      <dgm:spPr/>
      <dgm:t>
        <a:bodyPr/>
        <a:lstStyle/>
        <a:p>
          <a:endParaRPr lang="en-US"/>
        </a:p>
      </dgm:t>
    </dgm:pt>
    <dgm:pt modelId="{24401E6F-D644-479D-AFE3-7FCBB65D93A8}" type="pres">
      <dgm:prSet presAssocID="{F604216F-D49E-4688-B11F-EE0BE1404A21}" presName="connTx" presStyleLbl="parChTrans1D2" presStyleIdx="4" presStyleCnt="6"/>
      <dgm:spPr/>
      <dgm:t>
        <a:bodyPr/>
        <a:lstStyle/>
        <a:p>
          <a:endParaRPr lang="en-US"/>
        </a:p>
      </dgm:t>
    </dgm:pt>
    <dgm:pt modelId="{97855385-E130-4727-BB2F-994E294EAE23}" type="pres">
      <dgm:prSet presAssocID="{43916DC5-B053-4929-82E3-FB01064BA67F}" presName="node" presStyleLbl="node1" presStyleIdx="4" presStyleCnt="6">
        <dgm:presLayoutVars>
          <dgm:bulletEnabled val="1"/>
        </dgm:presLayoutVars>
      </dgm:prSet>
      <dgm:spPr/>
      <dgm:t>
        <a:bodyPr/>
        <a:lstStyle/>
        <a:p>
          <a:endParaRPr lang="en-US"/>
        </a:p>
      </dgm:t>
    </dgm:pt>
    <dgm:pt modelId="{B591D760-C961-4974-94F9-AEA5440D9D21}" type="pres">
      <dgm:prSet presAssocID="{2808CEBB-5CB7-412A-8BB1-6D90DB432EB1}" presName="Name9" presStyleLbl="parChTrans1D2" presStyleIdx="5" presStyleCnt="6"/>
      <dgm:spPr/>
      <dgm:t>
        <a:bodyPr/>
        <a:lstStyle/>
        <a:p>
          <a:endParaRPr lang="en-US"/>
        </a:p>
      </dgm:t>
    </dgm:pt>
    <dgm:pt modelId="{9F137DE3-F6F3-4C6D-BB08-84FA7704F0AC}" type="pres">
      <dgm:prSet presAssocID="{2808CEBB-5CB7-412A-8BB1-6D90DB432EB1}" presName="connTx" presStyleLbl="parChTrans1D2" presStyleIdx="5" presStyleCnt="6"/>
      <dgm:spPr/>
      <dgm:t>
        <a:bodyPr/>
        <a:lstStyle/>
        <a:p>
          <a:endParaRPr lang="en-US"/>
        </a:p>
      </dgm:t>
    </dgm:pt>
    <dgm:pt modelId="{8C47A05C-2F28-4B95-A05E-A23C7367304B}" type="pres">
      <dgm:prSet presAssocID="{564CC6B0-D55E-4F68-8800-82A9C0203308}" presName="node" presStyleLbl="node1" presStyleIdx="5" presStyleCnt="6">
        <dgm:presLayoutVars>
          <dgm:bulletEnabled val="1"/>
        </dgm:presLayoutVars>
      </dgm:prSet>
      <dgm:spPr/>
      <dgm:t>
        <a:bodyPr/>
        <a:lstStyle/>
        <a:p>
          <a:endParaRPr lang="en-US"/>
        </a:p>
      </dgm:t>
    </dgm:pt>
  </dgm:ptLst>
  <dgm:cxnLst>
    <dgm:cxn modelId="{8C100264-FF3D-4710-B0A5-41B25AF2D85B}" srcId="{BF1C4CF9-4DC3-488A-A5C6-8D1B5F0C115C}" destId="{5F6C5426-2639-47DB-9F45-34F6BBAEDD58}" srcOrd="3" destOrd="0" parTransId="{4FE93972-6891-4A74-942E-317278067008}" sibTransId="{28CD9AA3-BAAD-4478-BC6C-480EF60EB0AD}"/>
    <dgm:cxn modelId="{B236C661-5081-4546-B4D4-05F32B2A2D49}" type="presOf" srcId="{2808CEBB-5CB7-412A-8BB1-6D90DB432EB1}" destId="{B591D760-C961-4974-94F9-AEA5440D9D21}" srcOrd="0" destOrd="0" presId="urn:microsoft.com/office/officeart/2005/8/layout/radial1"/>
    <dgm:cxn modelId="{18D6B144-96F3-4239-827A-938807D11936}" type="presOf" srcId="{2808CEBB-5CB7-412A-8BB1-6D90DB432EB1}" destId="{9F137DE3-F6F3-4C6D-BB08-84FA7704F0AC}" srcOrd="1" destOrd="0" presId="urn:microsoft.com/office/officeart/2005/8/layout/radial1"/>
    <dgm:cxn modelId="{C7BD0662-22E2-49DC-89ED-31FE864FB4E6}" type="presOf" srcId="{BF1C4CF9-4DC3-488A-A5C6-8D1B5F0C115C}" destId="{911F9AD3-D86D-4278-95DC-F3F0FE1C1065}" srcOrd="0" destOrd="0" presId="urn:microsoft.com/office/officeart/2005/8/layout/radial1"/>
    <dgm:cxn modelId="{A1F244BE-C05F-48DD-9E18-B7934157AC41}" type="presOf" srcId="{4FE93972-6891-4A74-942E-317278067008}" destId="{23961811-8DF5-45BF-859B-B09617DF9376}" srcOrd="0" destOrd="0" presId="urn:microsoft.com/office/officeart/2005/8/layout/radial1"/>
    <dgm:cxn modelId="{96114257-31E3-484E-BB18-6E3B58EFEC3D}" type="presOf" srcId="{564CC6B0-D55E-4F68-8800-82A9C0203308}" destId="{8C47A05C-2F28-4B95-A05E-A23C7367304B}" srcOrd="0" destOrd="0" presId="urn:microsoft.com/office/officeart/2005/8/layout/radial1"/>
    <dgm:cxn modelId="{67B2C308-5892-429E-B6C7-917A28276407}" type="presOf" srcId="{43916DC5-B053-4929-82E3-FB01064BA67F}" destId="{97855385-E130-4727-BB2F-994E294EAE23}" srcOrd="0" destOrd="0" presId="urn:microsoft.com/office/officeart/2005/8/layout/radial1"/>
    <dgm:cxn modelId="{DD5425CC-E3F5-4018-B3AD-52CE9941DF85}" type="presOf" srcId="{BB4C30DA-FA2A-4109-974F-575658ED650B}" destId="{2655D4F7-515D-4BB4-BFDE-664ACFDAC4B5}" srcOrd="0" destOrd="0" presId="urn:microsoft.com/office/officeart/2005/8/layout/radial1"/>
    <dgm:cxn modelId="{1A288332-79D3-4343-A9DD-E6C461B9182C}" type="presOf" srcId="{3DA5D99D-2A7A-437E-A113-45532674EF26}" destId="{EBBA0B0B-120A-4B88-8010-26208B57850A}" srcOrd="1" destOrd="0" presId="urn:microsoft.com/office/officeart/2005/8/layout/radial1"/>
    <dgm:cxn modelId="{E1FAA41C-02B7-4076-9C12-04420CA1B242}" srcId="{BF1C4CF9-4DC3-488A-A5C6-8D1B5F0C115C}" destId="{E89F343D-8D78-43BC-93A6-96B430235224}" srcOrd="1" destOrd="0" parTransId="{3DA5D99D-2A7A-437E-A113-45532674EF26}" sibTransId="{1780B19D-E022-4F12-83C6-9F2C6C6C52A2}"/>
    <dgm:cxn modelId="{994C47A6-E18D-4340-B631-90961B5D9663}" type="presOf" srcId="{72CFAFCD-918A-4FE9-AC64-64286567177B}" destId="{4F1E2049-1071-4A68-A10C-BD791CC12C6A}" srcOrd="1" destOrd="0" presId="urn:microsoft.com/office/officeart/2005/8/layout/radial1"/>
    <dgm:cxn modelId="{CD555192-6653-441C-9EE6-457B3F13679D}" type="presOf" srcId="{3DA5D99D-2A7A-437E-A113-45532674EF26}" destId="{809B216A-2CA0-4BB6-B807-A741015E45E5}" srcOrd="0" destOrd="0" presId="urn:microsoft.com/office/officeart/2005/8/layout/radial1"/>
    <dgm:cxn modelId="{8A0F2AB6-8523-4888-9054-16BFD9594749}" type="presOf" srcId="{5F6C5426-2639-47DB-9F45-34F6BBAEDD58}" destId="{9F1A0DD8-68EA-4D35-97D7-2C79298B30FD}" srcOrd="0" destOrd="0" presId="urn:microsoft.com/office/officeart/2005/8/layout/radial1"/>
    <dgm:cxn modelId="{F172B3FF-49B7-45A0-B9C4-C1E597CC7783}" srcId="{BF1C4CF9-4DC3-488A-A5C6-8D1B5F0C115C}" destId="{43916DC5-B053-4929-82E3-FB01064BA67F}" srcOrd="4" destOrd="0" parTransId="{F604216F-D49E-4688-B11F-EE0BE1404A21}" sibTransId="{F784421B-7D11-4059-ACD2-56322CEF7437}"/>
    <dgm:cxn modelId="{4584EF0A-6BE8-47FF-A096-5BFCEECFA8E6}" type="presOf" srcId="{FC3F55A2-B34B-4F2D-BD9F-5CB5251117FF}" destId="{915E168A-4E6E-462C-AE92-B1083D514145}" srcOrd="0" destOrd="0" presId="urn:microsoft.com/office/officeart/2005/8/layout/radial1"/>
    <dgm:cxn modelId="{0D07A15E-EA59-4773-9870-F3282C8F3289}" srcId="{BF1C4CF9-4DC3-488A-A5C6-8D1B5F0C115C}" destId="{564CC6B0-D55E-4F68-8800-82A9C0203308}" srcOrd="5" destOrd="0" parTransId="{2808CEBB-5CB7-412A-8BB1-6D90DB432EB1}" sibTransId="{1EAF4540-A4D5-49C8-AFFF-6C051E8D7F60}"/>
    <dgm:cxn modelId="{225F9622-A354-4460-8AC4-3BF79B88414A}" srcId="{5D9ADFEB-42E0-41A4-8B53-79AD9DD92477}" destId="{BF1C4CF9-4DC3-488A-A5C6-8D1B5F0C115C}" srcOrd="0" destOrd="0" parTransId="{73312131-58D5-405B-82C6-1C8BD724DB4C}" sibTransId="{F4AE2C53-53BA-4244-974E-8B2ACCCEBEB3}"/>
    <dgm:cxn modelId="{53F3EF70-258B-4D6B-BCEE-0E15096B8082}" srcId="{BF1C4CF9-4DC3-488A-A5C6-8D1B5F0C115C}" destId="{FC3F55A2-B34B-4F2D-BD9F-5CB5251117FF}" srcOrd="2" destOrd="0" parTransId="{72CFAFCD-918A-4FE9-AC64-64286567177B}" sibTransId="{31DD8BC1-49FC-455A-9301-B701754F20B9}"/>
    <dgm:cxn modelId="{6949A376-D940-40AD-9472-3825734E0217}" type="presOf" srcId="{5D9ADFEB-42E0-41A4-8B53-79AD9DD92477}" destId="{20DA51D4-D97D-488A-AE69-6D6C9CF04CDE}" srcOrd="0" destOrd="0" presId="urn:microsoft.com/office/officeart/2005/8/layout/radial1"/>
    <dgm:cxn modelId="{F8F8CEE0-87D5-4ADB-8E20-A86AFB272C0D}" type="presOf" srcId="{72CFAFCD-918A-4FE9-AC64-64286567177B}" destId="{8FF06176-4C59-47BE-8E0D-DB04192E031C}" srcOrd="0" destOrd="0" presId="urn:microsoft.com/office/officeart/2005/8/layout/radial1"/>
    <dgm:cxn modelId="{1A5305E2-9107-42A7-9A29-253FF5819060}" type="presOf" srcId="{4FE93972-6891-4A74-942E-317278067008}" destId="{DF6F6D57-030E-44C2-8AD6-77306EBF8DC7}" srcOrd="1" destOrd="0" presId="urn:microsoft.com/office/officeart/2005/8/layout/radial1"/>
    <dgm:cxn modelId="{6231FC2F-B73C-432A-A03E-35C9D3BEFB8E}" type="presOf" srcId="{E89F343D-8D78-43BC-93A6-96B430235224}" destId="{69327572-60A8-4767-979B-1C7F5496FDAC}" srcOrd="0" destOrd="0" presId="urn:microsoft.com/office/officeart/2005/8/layout/radial1"/>
    <dgm:cxn modelId="{D3A8C016-2909-44CB-B12C-F8FB946DCC4C}" type="presOf" srcId="{F604216F-D49E-4688-B11F-EE0BE1404A21}" destId="{24401E6F-D644-479D-AFE3-7FCBB65D93A8}" srcOrd="1" destOrd="0" presId="urn:microsoft.com/office/officeart/2005/8/layout/radial1"/>
    <dgm:cxn modelId="{7A89A9D6-44AB-4391-B853-545C004643BA}" srcId="{BF1C4CF9-4DC3-488A-A5C6-8D1B5F0C115C}" destId="{BB4C30DA-FA2A-4109-974F-575658ED650B}" srcOrd="0" destOrd="0" parTransId="{5810E0FF-4C01-4B83-88B1-BAAD6D1B1A9F}" sibTransId="{2014F7FD-7B1F-4124-AA1D-FACEE5152D66}"/>
    <dgm:cxn modelId="{3FAD94DD-E7AE-40BB-BAB5-ACB3AD7A3BE6}" type="presOf" srcId="{5810E0FF-4C01-4B83-88B1-BAAD6D1B1A9F}" destId="{9153033F-AFCE-4D83-89E8-9E47B9C21C13}" srcOrd="0" destOrd="0" presId="urn:microsoft.com/office/officeart/2005/8/layout/radial1"/>
    <dgm:cxn modelId="{610BACBB-E0C4-49B8-840B-418ECF4AA872}" type="presOf" srcId="{5810E0FF-4C01-4B83-88B1-BAAD6D1B1A9F}" destId="{6CC5938A-6960-4258-9B86-7C5596F6622C}" srcOrd="1" destOrd="0" presId="urn:microsoft.com/office/officeart/2005/8/layout/radial1"/>
    <dgm:cxn modelId="{EE7D95EA-439C-498B-9DF6-FD568F907FCB}" type="presOf" srcId="{F604216F-D49E-4688-B11F-EE0BE1404A21}" destId="{E74C0F72-F04C-47B8-B86B-394CF54E9274}" srcOrd="0" destOrd="0" presId="urn:microsoft.com/office/officeart/2005/8/layout/radial1"/>
    <dgm:cxn modelId="{F360CE91-EDCF-4561-AF90-DC30C8373472}" type="presParOf" srcId="{20DA51D4-D97D-488A-AE69-6D6C9CF04CDE}" destId="{911F9AD3-D86D-4278-95DC-F3F0FE1C1065}" srcOrd="0" destOrd="0" presId="urn:microsoft.com/office/officeart/2005/8/layout/radial1"/>
    <dgm:cxn modelId="{29D95B2D-11D4-4195-B5BF-3E84305EE49F}" type="presParOf" srcId="{20DA51D4-D97D-488A-AE69-6D6C9CF04CDE}" destId="{9153033F-AFCE-4D83-89E8-9E47B9C21C13}" srcOrd="1" destOrd="0" presId="urn:microsoft.com/office/officeart/2005/8/layout/radial1"/>
    <dgm:cxn modelId="{65F04283-82E2-4BF4-8986-22A99D0F4FFC}" type="presParOf" srcId="{9153033F-AFCE-4D83-89E8-9E47B9C21C13}" destId="{6CC5938A-6960-4258-9B86-7C5596F6622C}" srcOrd="0" destOrd="0" presId="urn:microsoft.com/office/officeart/2005/8/layout/radial1"/>
    <dgm:cxn modelId="{043DFCC8-495A-4679-BB3B-C15983F65424}" type="presParOf" srcId="{20DA51D4-D97D-488A-AE69-6D6C9CF04CDE}" destId="{2655D4F7-515D-4BB4-BFDE-664ACFDAC4B5}" srcOrd="2" destOrd="0" presId="urn:microsoft.com/office/officeart/2005/8/layout/radial1"/>
    <dgm:cxn modelId="{D8549191-77DC-4BC8-A520-6D73003D13E9}" type="presParOf" srcId="{20DA51D4-D97D-488A-AE69-6D6C9CF04CDE}" destId="{809B216A-2CA0-4BB6-B807-A741015E45E5}" srcOrd="3" destOrd="0" presId="urn:microsoft.com/office/officeart/2005/8/layout/radial1"/>
    <dgm:cxn modelId="{011567B6-B9AD-4AA3-B7F5-ECB305D6428A}" type="presParOf" srcId="{809B216A-2CA0-4BB6-B807-A741015E45E5}" destId="{EBBA0B0B-120A-4B88-8010-26208B57850A}" srcOrd="0" destOrd="0" presId="urn:microsoft.com/office/officeart/2005/8/layout/radial1"/>
    <dgm:cxn modelId="{5816ED1A-3507-4F0A-9782-E136B84F0B42}" type="presParOf" srcId="{20DA51D4-D97D-488A-AE69-6D6C9CF04CDE}" destId="{69327572-60A8-4767-979B-1C7F5496FDAC}" srcOrd="4" destOrd="0" presId="urn:microsoft.com/office/officeart/2005/8/layout/radial1"/>
    <dgm:cxn modelId="{294CB901-96EF-42CE-9B09-CB3D5AB5E961}" type="presParOf" srcId="{20DA51D4-D97D-488A-AE69-6D6C9CF04CDE}" destId="{8FF06176-4C59-47BE-8E0D-DB04192E031C}" srcOrd="5" destOrd="0" presId="urn:microsoft.com/office/officeart/2005/8/layout/radial1"/>
    <dgm:cxn modelId="{BB6C915D-F5E1-474B-BA7A-9DA8FD342A8E}" type="presParOf" srcId="{8FF06176-4C59-47BE-8E0D-DB04192E031C}" destId="{4F1E2049-1071-4A68-A10C-BD791CC12C6A}" srcOrd="0" destOrd="0" presId="urn:microsoft.com/office/officeart/2005/8/layout/radial1"/>
    <dgm:cxn modelId="{2869C347-20F8-4595-B4FA-6001EE5C2282}" type="presParOf" srcId="{20DA51D4-D97D-488A-AE69-6D6C9CF04CDE}" destId="{915E168A-4E6E-462C-AE92-B1083D514145}" srcOrd="6" destOrd="0" presId="urn:microsoft.com/office/officeart/2005/8/layout/radial1"/>
    <dgm:cxn modelId="{2131EC6C-671B-4954-B271-1D2BB837E7E5}" type="presParOf" srcId="{20DA51D4-D97D-488A-AE69-6D6C9CF04CDE}" destId="{23961811-8DF5-45BF-859B-B09617DF9376}" srcOrd="7" destOrd="0" presId="urn:microsoft.com/office/officeart/2005/8/layout/radial1"/>
    <dgm:cxn modelId="{266CBDB5-6666-481F-B3C5-F26B6800F133}" type="presParOf" srcId="{23961811-8DF5-45BF-859B-B09617DF9376}" destId="{DF6F6D57-030E-44C2-8AD6-77306EBF8DC7}" srcOrd="0" destOrd="0" presId="urn:microsoft.com/office/officeart/2005/8/layout/radial1"/>
    <dgm:cxn modelId="{42953B60-D1A1-42BA-90BE-3814F9DCD3C7}" type="presParOf" srcId="{20DA51D4-D97D-488A-AE69-6D6C9CF04CDE}" destId="{9F1A0DD8-68EA-4D35-97D7-2C79298B30FD}" srcOrd="8" destOrd="0" presId="urn:microsoft.com/office/officeart/2005/8/layout/radial1"/>
    <dgm:cxn modelId="{4F5F7881-37D4-493E-AF56-2CD40A075B47}" type="presParOf" srcId="{20DA51D4-D97D-488A-AE69-6D6C9CF04CDE}" destId="{E74C0F72-F04C-47B8-B86B-394CF54E9274}" srcOrd="9" destOrd="0" presId="urn:microsoft.com/office/officeart/2005/8/layout/radial1"/>
    <dgm:cxn modelId="{0FDB3BDD-CE97-43E9-91B6-C374E3AF66D0}" type="presParOf" srcId="{E74C0F72-F04C-47B8-B86B-394CF54E9274}" destId="{24401E6F-D644-479D-AFE3-7FCBB65D93A8}" srcOrd="0" destOrd="0" presId="urn:microsoft.com/office/officeart/2005/8/layout/radial1"/>
    <dgm:cxn modelId="{0A48D400-F98F-41AE-854C-F3BCA985B03F}" type="presParOf" srcId="{20DA51D4-D97D-488A-AE69-6D6C9CF04CDE}" destId="{97855385-E130-4727-BB2F-994E294EAE23}" srcOrd="10" destOrd="0" presId="urn:microsoft.com/office/officeart/2005/8/layout/radial1"/>
    <dgm:cxn modelId="{6E356D9A-FDBF-4E04-A10F-2E04FF05040F}" type="presParOf" srcId="{20DA51D4-D97D-488A-AE69-6D6C9CF04CDE}" destId="{B591D760-C961-4974-94F9-AEA5440D9D21}" srcOrd="11" destOrd="0" presId="urn:microsoft.com/office/officeart/2005/8/layout/radial1"/>
    <dgm:cxn modelId="{B9670F89-372E-4CE5-8AC0-F6EE804C99D2}" type="presParOf" srcId="{B591D760-C961-4974-94F9-AEA5440D9D21}" destId="{9F137DE3-F6F3-4C6D-BB08-84FA7704F0AC}" srcOrd="0" destOrd="0" presId="urn:microsoft.com/office/officeart/2005/8/layout/radial1"/>
    <dgm:cxn modelId="{0C90C4DA-B218-47CD-B26C-465835743B4F}" type="presParOf" srcId="{20DA51D4-D97D-488A-AE69-6D6C9CF04CDE}" destId="{8C47A05C-2F28-4B95-A05E-A23C7367304B}"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F9AD3-D86D-4278-95DC-F3F0FE1C1065}">
      <dsp:nvSpPr>
        <dsp:cNvPr id="0" name=""/>
        <dsp:cNvSpPr/>
      </dsp:nvSpPr>
      <dsp:spPr>
        <a:xfrm>
          <a:off x="2618909" y="1545633"/>
          <a:ext cx="1836966" cy="17989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RFID</a:t>
          </a:r>
          <a:endParaRPr lang="en-US" sz="3200" kern="1200" dirty="0"/>
        </a:p>
      </dsp:txBody>
      <dsp:txXfrm>
        <a:off x="2887926" y="1809080"/>
        <a:ext cx="1298932" cy="1272033"/>
      </dsp:txXfrm>
    </dsp:sp>
    <dsp:sp modelId="{9153033F-AFCE-4D83-89E8-9E47B9C21C13}">
      <dsp:nvSpPr>
        <dsp:cNvPr id="0" name=""/>
        <dsp:cNvSpPr/>
      </dsp:nvSpPr>
      <dsp:spPr>
        <a:xfrm rot="16200000">
          <a:off x="3446764" y="1437869"/>
          <a:ext cx="181257" cy="34271"/>
        </a:xfrm>
        <a:custGeom>
          <a:avLst/>
          <a:gdLst/>
          <a:ahLst/>
          <a:cxnLst/>
          <a:rect l="0" t="0" r="0" b="0"/>
          <a:pathLst>
            <a:path>
              <a:moveTo>
                <a:pt x="0" y="17135"/>
              </a:moveTo>
              <a:lnTo>
                <a:pt x="181257" y="171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32861" y="1450473"/>
        <a:ext cx="9062" cy="9062"/>
      </dsp:txXfrm>
    </dsp:sp>
    <dsp:sp modelId="{2655D4F7-515D-4BB4-BFDE-664ACFDAC4B5}">
      <dsp:nvSpPr>
        <dsp:cNvPr id="0" name=""/>
        <dsp:cNvSpPr/>
      </dsp:nvSpPr>
      <dsp:spPr>
        <a:xfrm>
          <a:off x="2863889" y="17370"/>
          <a:ext cx="1347006" cy="13470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Anti-theft</a:t>
          </a:r>
          <a:endParaRPr lang="en-US" sz="2000" kern="1200" dirty="0"/>
        </a:p>
      </dsp:txBody>
      <dsp:txXfrm>
        <a:off x="3061153" y="214634"/>
        <a:ext cx="952478" cy="952478"/>
      </dsp:txXfrm>
    </dsp:sp>
    <dsp:sp modelId="{809B216A-2CA0-4BB6-B807-A741015E45E5}">
      <dsp:nvSpPr>
        <dsp:cNvPr id="0" name=""/>
        <dsp:cNvSpPr/>
      </dsp:nvSpPr>
      <dsp:spPr>
        <a:xfrm rot="19800000">
          <a:off x="4317413" y="1929377"/>
          <a:ext cx="167105" cy="34271"/>
        </a:xfrm>
        <a:custGeom>
          <a:avLst/>
          <a:gdLst/>
          <a:ahLst/>
          <a:cxnLst/>
          <a:rect l="0" t="0" r="0" b="0"/>
          <a:pathLst>
            <a:path>
              <a:moveTo>
                <a:pt x="0" y="17135"/>
              </a:moveTo>
              <a:lnTo>
                <a:pt x="167105" y="171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6788" y="1942335"/>
        <a:ext cx="8355" cy="8355"/>
      </dsp:txXfrm>
    </dsp:sp>
    <dsp:sp modelId="{69327572-60A8-4767-979B-1C7F5496FDAC}">
      <dsp:nvSpPr>
        <dsp:cNvPr id="0" name=""/>
        <dsp:cNvSpPr/>
      </dsp:nvSpPr>
      <dsp:spPr>
        <a:xfrm>
          <a:off x="4383092" y="894481"/>
          <a:ext cx="1347006" cy="13470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Asset management</a:t>
          </a:r>
          <a:endParaRPr lang="en-US" sz="1700" kern="1200" dirty="0"/>
        </a:p>
      </dsp:txBody>
      <dsp:txXfrm>
        <a:off x="4580356" y="1091745"/>
        <a:ext cx="952478" cy="952478"/>
      </dsp:txXfrm>
    </dsp:sp>
    <dsp:sp modelId="{8FF06176-4C59-47BE-8E0D-DB04192E031C}">
      <dsp:nvSpPr>
        <dsp:cNvPr id="0" name=""/>
        <dsp:cNvSpPr/>
      </dsp:nvSpPr>
      <dsp:spPr>
        <a:xfrm rot="1800000">
          <a:off x="4317413" y="2926545"/>
          <a:ext cx="167105" cy="34271"/>
        </a:xfrm>
        <a:custGeom>
          <a:avLst/>
          <a:gdLst/>
          <a:ahLst/>
          <a:cxnLst/>
          <a:rect l="0" t="0" r="0" b="0"/>
          <a:pathLst>
            <a:path>
              <a:moveTo>
                <a:pt x="0" y="17135"/>
              </a:moveTo>
              <a:lnTo>
                <a:pt x="167105" y="171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6788" y="2939503"/>
        <a:ext cx="8355" cy="8355"/>
      </dsp:txXfrm>
    </dsp:sp>
    <dsp:sp modelId="{915E168A-4E6E-462C-AE92-B1083D514145}">
      <dsp:nvSpPr>
        <dsp:cNvPr id="0" name=""/>
        <dsp:cNvSpPr/>
      </dsp:nvSpPr>
      <dsp:spPr>
        <a:xfrm>
          <a:off x="4383092" y="2648705"/>
          <a:ext cx="1347006" cy="134700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Inventorying control</a:t>
          </a:r>
          <a:endParaRPr lang="en-US" sz="1800" kern="1200" dirty="0"/>
        </a:p>
      </dsp:txBody>
      <dsp:txXfrm>
        <a:off x="4580356" y="2845969"/>
        <a:ext cx="952478" cy="952478"/>
      </dsp:txXfrm>
    </dsp:sp>
    <dsp:sp modelId="{23961811-8DF5-45BF-859B-B09617DF9376}">
      <dsp:nvSpPr>
        <dsp:cNvPr id="0" name=""/>
        <dsp:cNvSpPr/>
      </dsp:nvSpPr>
      <dsp:spPr>
        <a:xfrm rot="5400000">
          <a:off x="3446764" y="3418053"/>
          <a:ext cx="181257" cy="34271"/>
        </a:xfrm>
        <a:custGeom>
          <a:avLst/>
          <a:gdLst/>
          <a:ahLst/>
          <a:cxnLst/>
          <a:rect l="0" t="0" r="0" b="0"/>
          <a:pathLst>
            <a:path>
              <a:moveTo>
                <a:pt x="0" y="17135"/>
              </a:moveTo>
              <a:lnTo>
                <a:pt x="181257" y="171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32861" y="3430657"/>
        <a:ext cx="9062" cy="9062"/>
      </dsp:txXfrm>
    </dsp:sp>
    <dsp:sp modelId="{9F1A0DD8-68EA-4D35-97D7-2C79298B30FD}">
      <dsp:nvSpPr>
        <dsp:cNvPr id="0" name=""/>
        <dsp:cNvSpPr/>
      </dsp:nvSpPr>
      <dsp:spPr>
        <a:xfrm>
          <a:off x="2863889" y="3525817"/>
          <a:ext cx="1347006" cy="134700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Tracking &amp; Tracing</a:t>
          </a:r>
          <a:endParaRPr lang="en-US" sz="2000" kern="1200" dirty="0"/>
        </a:p>
      </dsp:txBody>
      <dsp:txXfrm>
        <a:off x="3061153" y="3723081"/>
        <a:ext cx="952478" cy="952478"/>
      </dsp:txXfrm>
    </dsp:sp>
    <dsp:sp modelId="{E74C0F72-F04C-47B8-B86B-394CF54E9274}">
      <dsp:nvSpPr>
        <dsp:cNvPr id="0" name=""/>
        <dsp:cNvSpPr/>
      </dsp:nvSpPr>
      <dsp:spPr>
        <a:xfrm rot="9000000">
          <a:off x="2590267" y="2926545"/>
          <a:ext cx="167105" cy="34271"/>
        </a:xfrm>
        <a:custGeom>
          <a:avLst/>
          <a:gdLst/>
          <a:ahLst/>
          <a:cxnLst/>
          <a:rect l="0" t="0" r="0" b="0"/>
          <a:pathLst>
            <a:path>
              <a:moveTo>
                <a:pt x="0" y="17135"/>
              </a:moveTo>
              <a:lnTo>
                <a:pt x="167105" y="171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69642" y="2939503"/>
        <a:ext cx="8355" cy="8355"/>
      </dsp:txXfrm>
    </dsp:sp>
    <dsp:sp modelId="{97855385-E130-4727-BB2F-994E294EAE23}">
      <dsp:nvSpPr>
        <dsp:cNvPr id="0" name=""/>
        <dsp:cNvSpPr/>
      </dsp:nvSpPr>
      <dsp:spPr>
        <a:xfrm>
          <a:off x="1344687" y="2648705"/>
          <a:ext cx="1347006" cy="134700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Electronic Payment</a:t>
          </a:r>
          <a:endParaRPr lang="en-US" sz="1800" kern="1200" dirty="0"/>
        </a:p>
      </dsp:txBody>
      <dsp:txXfrm>
        <a:off x="1541951" y="2845969"/>
        <a:ext cx="952478" cy="952478"/>
      </dsp:txXfrm>
    </dsp:sp>
    <dsp:sp modelId="{B591D760-C961-4974-94F9-AEA5440D9D21}">
      <dsp:nvSpPr>
        <dsp:cNvPr id="0" name=""/>
        <dsp:cNvSpPr/>
      </dsp:nvSpPr>
      <dsp:spPr>
        <a:xfrm rot="12600000">
          <a:off x="2590267" y="1929377"/>
          <a:ext cx="167105" cy="34271"/>
        </a:xfrm>
        <a:custGeom>
          <a:avLst/>
          <a:gdLst/>
          <a:ahLst/>
          <a:cxnLst/>
          <a:rect l="0" t="0" r="0" b="0"/>
          <a:pathLst>
            <a:path>
              <a:moveTo>
                <a:pt x="0" y="17135"/>
              </a:moveTo>
              <a:lnTo>
                <a:pt x="167105" y="171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69642" y="1942335"/>
        <a:ext cx="8355" cy="8355"/>
      </dsp:txXfrm>
    </dsp:sp>
    <dsp:sp modelId="{8C47A05C-2F28-4B95-A05E-A23C7367304B}">
      <dsp:nvSpPr>
        <dsp:cNvPr id="0" name=""/>
        <dsp:cNvSpPr/>
      </dsp:nvSpPr>
      <dsp:spPr>
        <a:xfrm>
          <a:off x="1344687" y="894481"/>
          <a:ext cx="1347006" cy="13470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Access control</a:t>
          </a:r>
          <a:endParaRPr lang="en-US" sz="2000" kern="1200" dirty="0"/>
        </a:p>
      </dsp:txBody>
      <dsp:txXfrm>
        <a:off x="1541951" y="1091745"/>
        <a:ext cx="952478" cy="95247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38E3B3-5ABD-4E34-BB60-E10F630D654F}" type="datetimeFigureOut">
              <a:rPr lang="de-CH" smtClean="0"/>
              <a:t>12.06.2014</a:t>
            </a:fld>
            <a:endParaRPr lang="de-CH"/>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08869B-F994-4993-9A68-7B5C55E21B7D}" type="slidenum">
              <a:rPr lang="de-CH" smtClean="0"/>
              <a:t>‹Nr.›</a:t>
            </a:fld>
            <a:endParaRPr lang="de-CH"/>
          </a:p>
        </p:txBody>
      </p:sp>
    </p:spTree>
    <p:extLst>
      <p:ext uri="{BB962C8B-B14F-4D97-AF65-F5344CB8AC3E}">
        <p14:creationId xmlns:p14="http://schemas.microsoft.com/office/powerpoint/2010/main" val="444524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2118F2-7F64-458B-B6D7-2D2B8E775173}" type="datetimeFigureOut">
              <a:rPr lang="de-CH" smtClean="0"/>
              <a:t>12.06.2014</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155CB-5BD0-43CE-A74C-6053FC4D18BF}" type="slidenum">
              <a:rPr lang="de-CH" smtClean="0"/>
              <a:t>‹Nr.›</a:t>
            </a:fld>
            <a:endParaRPr lang="de-CH"/>
          </a:p>
        </p:txBody>
      </p:sp>
    </p:spTree>
    <p:extLst>
      <p:ext uri="{BB962C8B-B14F-4D97-AF65-F5344CB8AC3E}">
        <p14:creationId xmlns:p14="http://schemas.microsoft.com/office/powerpoint/2010/main" val="71539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Current and proposed uses of RFID span a wide spectrum of application areas </a:t>
            </a:r>
            <a:endParaRPr lang="en-US" dirty="0"/>
          </a:p>
        </p:txBody>
      </p:sp>
      <p:sp>
        <p:nvSpPr>
          <p:cNvPr id="4" name="Slide Number Placeholder 3"/>
          <p:cNvSpPr>
            <a:spLocks noGrp="1"/>
          </p:cNvSpPr>
          <p:nvPr>
            <p:ph type="sldNum" sz="quarter" idx="10"/>
          </p:nvPr>
        </p:nvSpPr>
        <p:spPr/>
        <p:txBody>
          <a:bodyPr/>
          <a:lstStyle/>
          <a:p>
            <a:fld id="{6481520A-2006-4DE1-AB5C-02E78E01159E}" type="slidenum">
              <a:rPr lang="de-CH" smtClean="0"/>
              <a:t>12</a:t>
            </a:fld>
            <a:endParaRPr lang="de-CH"/>
          </a:p>
        </p:txBody>
      </p:sp>
    </p:spTree>
    <p:extLst>
      <p:ext uri="{BB962C8B-B14F-4D97-AF65-F5344CB8AC3E}">
        <p14:creationId xmlns:p14="http://schemas.microsoft.com/office/powerpoint/2010/main" val="225948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item tracking and tracing application class type is characterized by the following:</a:t>
            </a:r>
          </a:p>
          <a:p>
            <a:r>
              <a:rPr lang="en-US" dirty="0" smtClean="0"/>
              <a:t>•Attaching a tag containing a unique identifier on an item to be tracked</a:t>
            </a:r>
          </a:p>
          <a:p>
            <a:r>
              <a:rPr lang="en-US" dirty="0" smtClean="0"/>
              <a:t>•Reading this tag identifier at specific locations while the item moves</a:t>
            </a:r>
          </a:p>
          <a:p>
            <a:pPr marL="228600" indent="-228600">
              <a:buFont typeface="+mj-lt"/>
              <a:buAutoNum type="arabicPeriod"/>
            </a:pPr>
            <a:endParaRPr lang="en-US" dirty="0" smtClean="0"/>
          </a:p>
          <a:p>
            <a:pPr marL="228600" indent="-228600">
              <a:buFont typeface="+mj-lt"/>
              <a:buAutoNum type="arabicPeriod"/>
            </a:pPr>
            <a:r>
              <a:rPr lang="en-US" dirty="0" smtClean="0"/>
              <a:t>1. At the manufacturer's shipping dock, the container is loaded onto a truck that will leave the manufacturing plant.</a:t>
            </a:r>
          </a:p>
          <a:p>
            <a:pPr marL="228600" indent="-228600">
              <a:buFont typeface="+mj-lt"/>
              <a:buAutoNum type="arabicPeriod"/>
            </a:pPr>
            <a:r>
              <a:rPr lang="en-US" dirty="0" smtClean="0"/>
              <a:t>2. The container arrives at the receiving dock of the distribution center.</a:t>
            </a:r>
          </a:p>
          <a:p>
            <a:pPr marL="228600" indent="-228600">
              <a:buFont typeface="+mj-lt"/>
              <a:buAutoNum type="arabicPeriod"/>
            </a:pPr>
            <a:r>
              <a:rPr lang="en-US" dirty="0" smtClean="0"/>
              <a:t>3. At the distribution center's shipping dock, the container is loaded onto a truck that will leave the distribution center.</a:t>
            </a:r>
          </a:p>
          <a:p>
            <a:pPr marL="228600" indent="-228600">
              <a:buFont typeface="+mj-lt"/>
              <a:buAutoNum type="arabicPeriod"/>
            </a:pPr>
            <a:r>
              <a:rPr lang="en-US" dirty="0" smtClean="0"/>
              <a:t>4. The container arrives at the retailer.</a:t>
            </a:r>
          </a:p>
          <a:p>
            <a:pPr marL="228600" indent="-228600">
              <a:buFont typeface="+mj-lt"/>
              <a:buAutoNum type="arabicPeriod"/>
            </a:pPr>
            <a:r>
              <a:rPr lang="en-US" dirty="0" smtClean="0"/>
              <a:t>5. The customer buys this container at the sales counter of the retailer.</a:t>
            </a:r>
          </a:p>
          <a:p>
            <a:pPr marL="228600" indent="-228600">
              <a:buFont typeface="+mj-lt"/>
              <a:buAutoNum type="arabicPeriod"/>
            </a:pPr>
            <a:r>
              <a:rPr lang="en-US" dirty="0" smtClean="0"/>
              <a:t>6. The empty container arrives at a recycling center.</a:t>
            </a:r>
            <a:endParaRPr lang="en-US" dirty="0"/>
          </a:p>
        </p:txBody>
      </p:sp>
      <p:sp>
        <p:nvSpPr>
          <p:cNvPr id="4" name="Slide Number Placeholder 3"/>
          <p:cNvSpPr>
            <a:spLocks noGrp="1"/>
          </p:cNvSpPr>
          <p:nvPr>
            <p:ph type="sldNum" sz="quarter" idx="10"/>
          </p:nvPr>
        </p:nvSpPr>
        <p:spPr/>
        <p:txBody>
          <a:bodyPr/>
          <a:lstStyle/>
          <a:p>
            <a:fld id="{6481520A-2006-4DE1-AB5C-02E78E01159E}" type="slidenum">
              <a:rPr lang="de-CH" smtClean="0"/>
              <a:t>14</a:t>
            </a:fld>
            <a:endParaRPr lang="de-CH"/>
          </a:p>
        </p:txBody>
      </p:sp>
    </p:spTree>
    <p:extLst>
      <p:ext uri="{BB962C8B-B14F-4D97-AF65-F5344CB8AC3E}">
        <p14:creationId xmlns:p14="http://schemas.microsoft.com/office/powerpoint/2010/main" val="222124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inventory monitoring and control application class type is characterized by the following:</a:t>
            </a:r>
          </a:p>
          <a:p>
            <a:r>
              <a:rPr lang="en-US" dirty="0" smtClean="0"/>
              <a:t>•Attaching a tag containing a unique identifier on an inventory item to be monitored </a:t>
            </a:r>
          </a:p>
          <a:p>
            <a:r>
              <a:rPr lang="en-US" dirty="0" smtClean="0"/>
              <a:t>•Detecting the presence or absence of this item in the inventory by attempting to read the tag data on a periodic basis</a:t>
            </a:r>
          </a:p>
          <a:p>
            <a:endParaRPr lang="en-US" dirty="0" smtClean="0"/>
          </a:p>
          <a:p>
            <a:r>
              <a:rPr lang="en-US" dirty="0" smtClean="0"/>
              <a:t>Smart Shelves</a:t>
            </a:r>
          </a:p>
          <a:p>
            <a:r>
              <a:rPr lang="en-US" dirty="0" smtClean="0"/>
              <a:t>Today, stocking shelves is generally a manual process, one that is often less than optimal. In a smart-shelf application, a tagged item is placed on a store shelf. A single reader or multiple stationary readers mounted on or near the shelf monitor the presence of the tag (and hence the item). When a consumer removes this item from the shelf, the reader(s) can no longer read the tag. Therefore, the tag lists reported by the reader(s) to the inventory system no longer contain this tag. The inventory system then assumes that the item has been removed from the shelf. The inventory system can automatically perform several actions, such as notifying the store </a:t>
            </a:r>
            <a:r>
              <a:rPr lang="en-US" dirty="0" err="1" smtClean="0"/>
              <a:t>ersonnel</a:t>
            </a:r>
            <a:r>
              <a:rPr lang="en-US" dirty="0" smtClean="0"/>
              <a:t> to replace more items of the same type to avoid an out-of-stock situation. Refer to Figure 4-3 to see a simple example implementation. </a:t>
            </a:r>
            <a:endParaRPr lang="en-US" dirty="0"/>
          </a:p>
        </p:txBody>
      </p:sp>
      <p:sp>
        <p:nvSpPr>
          <p:cNvPr id="4" name="Slide Number Placeholder 3"/>
          <p:cNvSpPr>
            <a:spLocks noGrp="1"/>
          </p:cNvSpPr>
          <p:nvPr>
            <p:ph type="sldNum" sz="quarter" idx="10"/>
          </p:nvPr>
        </p:nvSpPr>
        <p:spPr/>
        <p:txBody>
          <a:bodyPr/>
          <a:lstStyle/>
          <a:p>
            <a:fld id="{6481520A-2006-4DE1-AB5C-02E78E01159E}" type="slidenum">
              <a:rPr lang="de-CH" smtClean="0"/>
              <a:t>15</a:t>
            </a:fld>
            <a:endParaRPr lang="de-CH"/>
          </a:p>
        </p:txBody>
      </p:sp>
    </p:spTree>
    <p:extLst>
      <p:ext uri="{BB962C8B-B14F-4D97-AF65-F5344CB8AC3E}">
        <p14:creationId xmlns:p14="http://schemas.microsoft.com/office/powerpoint/2010/main" val="283337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asset monitoring and management application class type is characterized by the following:</a:t>
            </a:r>
          </a:p>
          <a:p>
            <a:r>
              <a:rPr lang="en-US" dirty="0" smtClean="0"/>
              <a:t>•Attaching a tag that contains a unique identifier on an asset item to be monitored</a:t>
            </a:r>
          </a:p>
          <a:p>
            <a:r>
              <a:rPr lang="en-US" dirty="0" smtClean="0"/>
              <a:t>•Detecting the location and other properties and states of this item in real time by attempting to read the tag data on a periodic as well as on an on-demand basis</a:t>
            </a:r>
          </a:p>
          <a:p>
            <a:endParaRPr lang="en-US" dirty="0" smtClean="0"/>
          </a:p>
          <a:p>
            <a:r>
              <a:rPr lang="en-US" dirty="0" smtClean="0"/>
              <a:t>Today, use of RFID is becoming common to track livestock. A tag attached to an animal can be used to monitor its health, movement, and so on. Animal tracking can  also be used to track wildlife and fish to monitor their characteristics (such as migration and breeding patterns). ISO 11784 /11785, the international standard for radio frequency identification of animals based on 134.2 KHz technology, is the prominent standard for animal tracking. </a:t>
            </a:r>
            <a:endParaRPr lang="en-US" dirty="0"/>
          </a:p>
        </p:txBody>
      </p:sp>
      <p:sp>
        <p:nvSpPr>
          <p:cNvPr id="4" name="Slide Number Placeholder 3"/>
          <p:cNvSpPr>
            <a:spLocks noGrp="1"/>
          </p:cNvSpPr>
          <p:nvPr>
            <p:ph type="sldNum" sz="quarter" idx="10"/>
          </p:nvPr>
        </p:nvSpPr>
        <p:spPr/>
        <p:txBody>
          <a:bodyPr/>
          <a:lstStyle/>
          <a:p>
            <a:fld id="{6481520A-2006-4DE1-AB5C-02E78E01159E}" type="slidenum">
              <a:rPr lang="de-CH" smtClean="0"/>
              <a:t>16</a:t>
            </a:fld>
            <a:endParaRPr lang="de-CH"/>
          </a:p>
        </p:txBody>
      </p:sp>
    </p:spTree>
    <p:extLst>
      <p:ext uri="{BB962C8B-B14F-4D97-AF65-F5344CB8AC3E}">
        <p14:creationId xmlns:p14="http://schemas.microsoft.com/office/powerpoint/2010/main" val="336556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RFID can provide an effective deterrent against theft. A solution of this type is characterized by the following:</a:t>
            </a:r>
          </a:p>
          <a:p>
            <a:r>
              <a:rPr lang="en-US" dirty="0" smtClean="0"/>
              <a:t>•Attaching a tag to an item to be monitored for theft</a:t>
            </a:r>
          </a:p>
          <a:p>
            <a:r>
              <a:rPr lang="en-US" dirty="0" smtClean="0"/>
              <a:t>•Reading the tag ID at the vulnerable points (for example, at exit points, during starting of the ignition of an automobile, and so on)</a:t>
            </a:r>
          </a:p>
          <a:p>
            <a:r>
              <a:rPr lang="en-US" dirty="0" smtClean="0"/>
              <a:t>•Alternative or additional features such as the ability to remove an attached tag from the item only after the correct payment has been made, the ability to detect movement of the attached item and reporting it to a nearby reader, and so on.</a:t>
            </a:r>
          </a:p>
          <a:p>
            <a:endParaRPr lang="en-US" dirty="0" smtClean="0"/>
          </a:p>
          <a:p>
            <a:r>
              <a:rPr lang="en-US" dirty="0" smtClean="0"/>
              <a:t> An appropriate reader can receive and relay this information to a back-end system. The back end can then initiate various actions. For example, it can either lock the exit(s) through which the item can be taken out of the building, it can trigger an alarm, or it can initiate a video recording of the place where the item is currently located</a:t>
            </a:r>
            <a:endParaRPr lang="en-US" dirty="0"/>
          </a:p>
        </p:txBody>
      </p:sp>
      <p:sp>
        <p:nvSpPr>
          <p:cNvPr id="4" name="Slide Number Placeholder 3"/>
          <p:cNvSpPr>
            <a:spLocks noGrp="1"/>
          </p:cNvSpPr>
          <p:nvPr>
            <p:ph type="sldNum" sz="quarter" idx="10"/>
          </p:nvPr>
        </p:nvSpPr>
        <p:spPr/>
        <p:txBody>
          <a:bodyPr/>
          <a:lstStyle/>
          <a:p>
            <a:fld id="{6481520A-2006-4DE1-AB5C-02E78E01159E}" type="slidenum">
              <a:rPr lang="de-CH" smtClean="0"/>
              <a:t>17</a:t>
            </a:fld>
            <a:endParaRPr lang="de-CH"/>
          </a:p>
        </p:txBody>
      </p:sp>
    </p:spTree>
    <p:extLst>
      <p:ext uri="{BB962C8B-B14F-4D97-AF65-F5344CB8AC3E}">
        <p14:creationId xmlns:p14="http://schemas.microsoft.com/office/powerpoint/2010/main" val="32405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electronic payment application class type is characterized by the following:</a:t>
            </a:r>
          </a:p>
          <a:p>
            <a:r>
              <a:rPr lang="en-US" dirty="0" smtClean="0"/>
              <a:t>•A tag that contains a unique customer number</a:t>
            </a:r>
          </a:p>
          <a:p>
            <a:r>
              <a:rPr lang="en-US" dirty="0" smtClean="0"/>
              <a:t>•Reading this customer tag data at the POS</a:t>
            </a:r>
          </a:p>
          <a:p>
            <a:endParaRPr lang="en-US" dirty="0" smtClean="0"/>
          </a:p>
          <a:p>
            <a:r>
              <a:rPr lang="en-US" dirty="0" smtClean="0"/>
              <a:t>Electronic Toll Payment</a:t>
            </a:r>
          </a:p>
          <a:p>
            <a:r>
              <a:rPr lang="en-US" dirty="0" smtClean="0"/>
              <a:t>Toll agencies in the United States and other countries use RFID to allow drivers to pay for tolls electronically at toll booths. A customer opens an account with a predefined amount of money with an agency that is responsible for toll collection. The customer then receives a tag with a unique ID. This tag is mounted, generally on the vehicle's windshield (see Figure 4-5), so that it can be read properly by readers at toll booths. When this customer drives through a toll booth that accepts</a:t>
            </a:r>
          </a:p>
          <a:p>
            <a:r>
              <a:rPr lang="en-US" dirty="0" smtClean="0"/>
              <a:t>electronic payment, the tag ID is read, the associated prepaid account is accessed, and the toll amount is subtracted from the account balance—automatically. The tag can display the account status by turning on its different-colored indicators. </a:t>
            </a:r>
            <a:endParaRPr lang="en-US" dirty="0"/>
          </a:p>
        </p:txBody>
      </p:sp>
      <p:sp>
        <p:nvSpPr>
          <p:cNvPr id="4" name="Slide Number Placeholder 3"/>
          <p:cNvSpPr>
            <a:spLocks noGrp="1"/>
          </p:cNvSpPr>
          <p:nvPr>
            <p:ph type="sldNum" sz="quarter" idx="10"/>
          </p:nvPr>
        </p:nvSpPr>
        <p:spPr/>
        <p:txBody>
          <a:bodyPr/>
          <a:lstStyle/>
          <a:p>
            <a:fld id="{6481520A-2006-4DE1-AB5C-02E78E01159E}" type="slidenum">
              <a:rPr lang="de-CH" smtClean="0"/>
              <a:t>18</a:t>
            </a:fld>
            <a:endParaRPr lang="de-CH"/>
          </a:p>
        </p:txBody>
      </p:sp>
    </p:spTree>
    <p:extLst>
      <p:ext uri="{BB962C8B-B14F-4D97-AF65-F5344CB8AC3E}">
        <p14:creationId xmlns:p14="http://schemas.microsoft.com/office/powerpoint/2010/main" val="60336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tag that contains unique identification data and that is carried by the object or the person to gain access (for example, a tag placed on a vehicle windshield, embedded in an person's ID badge or under his skin)</a:t>
            </a:r>
          </a:p>
          <a:p>
            <a:r>
              <a:rPr lang="en-US" dirty="0" smtClean="0"/>
              <a:t>•Reading the tag ID data at the access control points (with the ID then being forwarded to a security system that decides the actual access permission) </a:t>
            </a:r>
          </a:p>
          <a:p>
            <a:endParaRPr lang="en-US" dirty="0" smtClean="0"/>
          </a:p>
          <a:p>
            <a:r>
              <a:rPr lang="en-US" dirty="0" smtClean="0"/>
              <a:t>Perimeter and Building Security System</a:t>
            </a:r>
          </a:p>
          <a:p>
            <a:r>
              <a:rPr lang="en-US" dirty="0" smtClean="0"/>
              <a:t>This RFID application member is used for securing access to specific areas of a location (for ex- ample, a loading dock of a warehouse or a building). An example of the latter is the entry gate of a highly secured building (for example, an army headquarters), access to which, if compromised,  could lead to danger of the personnel working in the building (besides the negative publicity that might result from such an incident).</a:t>
            </a:r>
            <a:endParaRPr lang="en-US" dirty="0"/>
          </a:p>
        </p:txBody>
      </p:sp>
      <p:sp>
        <p:nvSpPr>
          <p:cNvPr id="4" name="Slide Number Placeholder 3"/>
          <p:cNvSpPr>
            <a:spLocks noGrp="1"/>
          </p:cNvSpPr>
          <p:nvPr>
            <p:ph type="sldNum" sz="quarter" idx="10"/>
          </p:nvPr>
        </p:nvSpPr>
        <p:spPr/>
        <p:txBody>
          <a:bodyPr/>
          <a:lstStyle/>
          <a:p>
            <a:fld id="{6481520A-2006-4DE1-AB5C-02E78E01159E}" type="slidenum">
              <a:rPr lang="de-CH" smtClean="0"/>
              <a:t>19</a:t>
            </a:fld>
            <a:endParaRPr lang="de-CH"/>
          </a:p>
        </p:txBody>
      </p:sp>
    </p:spTree>
    <p:extLst>
      <p:ext uri="{BB962C8B-B14F-4D97-AF65-F5344CB8AC3E}">
        <p14:creationId xmlns:p14="http://schemas.microsoft.com/office/powerpoint/2010/main" val="110705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55155CB-5BD0-43CE-A74C-6053FC4D18BF}" type="slidenum">
              <a:rPr lang="de-CH" smtClean="0"/>
              <a:t>22</a:t>
            </a:fld>
            <a:endParaRPr lang="de-CH"/>
          </a:p>
        </p:txBody>
      </p:sp>
    </p:spTree>
    <p:extLst>
      <p:ext uri="{BB962C8B-B14F-4D97-AF65-F5344CB8AC3E}">
        <p14:creationId xmlns:p14="http://schemas.microsoft.com/office/powerpoint/2010/main" val="224943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lstStyle>
            <a:lvl1pPr>
              <a:defRPr b="0" baseline="0">
                <a:latin typeface="Walkway SemiBold" panose="00000400000000000000" pitchFamily="2" charset="0"/>
              </a:defRPr>
            </a:lvl1pPr>
          </a:lstStyle>
          <a:p>
            <a:r>
              <a:rPr lang="de-DE" dirty="0" smtClean="0"/>
              <a:t>WELCOME TO THE SIMPLE PRESENTATION</a:t>
            </a:r>
            <a:endParaRPr lang="de-CH" dirty="0"/>
          </a:p>
        </p:txBody>
      </p:sp>
      <p:sp>
        <p:nvSpPr>
          <p:cNvPr id="4" name="Datumsplatzhalter 3"/>
          <p:cNvSpPr>
            <a:spLocks noGrp="1"/>
          </p:cNvSpPr>
          <p:nvPr>
            <p:ph type="dt" sz="half" idx="10"/>
          </p:nvPr>
        </p:nvSpPr>
        <p:spPr/>
        <p:txBody>
          <a:bodyPr/>
          <a:lstStyle/>
          <a:p>
            <a:fld id="{598AA159-F443-4AF1-AAE0-32559AA23CD5}" type="datetime1">
              <a:rPr lang="de-DE" smtClean="0"/>
              <a:t>12.06.2014</a:t>
            </a:fld>
            <a:endParaRPr lang="de-CH"/>
          </a:p>
        </p:txBody>
      </p:sp>
      <p:sp>
        <p:nvSpPr>
          <p:cNvPr id="5" name="Fußzeilenplatzhalter 4"/>
          <p:cNvSpPr>
            <a:spLocks noGrp="1"/>
          </p:cNvSpPr>
          <p:nvPr>
            <p:ph type="ftr" sz="quarter" idx="11"/>
          </p:nvPr>
        </p:nvSpPr>
        <p:spPr/>
        <p:txBody>
          <a:bodyPr/>
          <a:lstStyle/>
          <a:p>
            <a:r>
              <a:rPr lang="de-CH" smtClean="0"/>
              <a:t>RFID – Physical Computing</a:t>
            </a:r>
            <a:endParaRPr lang="de-CH"/>
          </a:p>
        </p:txBody>
      </p:sp>
      <p:sp>
        <p:nvSpPr>
          <p:cNvPr id="6" name="Foliennummernplatzhalter 5"/>
          <p:cNvSpPr>
            <a:spLocks noGrp="1"/>
          </p:cNvSpPr>
          <p:nvPr>
            <p:ph type="sldNum" sz="quarter" idx="12"/>
          </p:nvPr>
        </p:nvSpPr>
        <p:spPr/>
        <p:txBody>
          <a:bodyPr/>
          <a:lstStyle/>
          <a:p>
            <a:fld id="{13AF5D2D-609F-4A80-AB15-58A7EF404F11}" type="slidenum">
              <a:rPr lang="de-CH" smtClean="0"/>
              <a:t>‹Nr.›</a:t>
            </a:fld>
            <a:endParaRPr lang="de-CH"/>
          </a:p>
        </p:txBody>
      </p:sp>
      <p:sp>
        <p:nvSpPr>
          <p:cNvPr id="7" name="Untertitel 2"/>
          <p:cNvSpPr txBox="1">
            <a:spLocks/>
          </p:cNvSpPr>
          <p:nvPr userDrawn="1"/>
        </p:nvSpPr>
        <p:spPr>
          <a:xfrm>
            <a:off x="1267544" y="1090521"/>
            <a:ext cx="6400800" cy="4551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sz="2000" spc="0" dirty="0" smtClean="0">
                <a:latin typeface="Droid Serif" panose="02020600060500020200" pitchFamily="18" charset="0"/>
                <a:ea typeface="Droid Serif" panose="02020600060500020200" pitchFamily="18" charset="0"/>
                <a:cs typeface="Droid Serif" panose="02020600060500020200" pitchFamily="18" charset="0"/>
              </a:rPr>
              <a:t>Radio </a:t>
            </a:r>
            <a:r>
              <a:rPr lang="de-DE" sz="2000" spc="0" dirty="0" err="1" smtClean="0">
                <a:latin typeface="Droid Serif" panose="02020600060500020200" pitchFamily="18" charset="0"/>
                <a:ea typeface="Droid Serif" panose="02020600060500020200" pitchFamily="18" charset="0"/>
                <a:cs typeface="Droid Serif" panose="02020600060500020200" pitchFamily="18" charset="0"/>
              </a:rPr>
              <a:t>frequency</a:t>
            </a:r>
            <a:r>
              <a:rPr lang="de-DE" sz="2000" spc="0" dirty="0" smtClean="0">
                <a:latin typeface="Droid Serif" panose="02020600060500020200" pitchFamily="18" charset="0"/>
                <a:ea typeface="Droid Serif" panose="02020600060500020200" pitchFamily="18" charset="0"/>
                <a:cs typeface="Droid Serif" panose="02020600060500020200" pitchFamily="18" charset="0"/>
              </a:rPr>
              <a:t> </a:t>
            </a:r>
            <a:r>
              <a:rPr lang="de-DE" sz="2000" spc="0" dirty="0" err="1" smtClean="0">
                <a:latin typeface="Droid Serif" panose="02020600060500020200" pitchFamily="18" charset="0"/>
                <a:ea typeface="Droid Serif" panose="02020600060500020200" pitchFamily="18" charset="0"/>
                <a:cs typeface="Droid Serif" panose="02020600060500020200" pitchFamily="18" charset="0"/>
              </a:rPr>
              <a:t>identification</a:t>
            </a:r>
            <a:endParaRPr lang="de-CH" sz="2000" spc="0" dirty="0">
              <a:latin typeface="Droid Serif" panose="02020600060500020200" pitchFamily="18" charset="0"/>
              <a:ea typeface="Droid Serif" panose="02020600060500020200" pitchFamily="18" charset="0"/>
              <a:cs typeface="Droid Serif" panose="02020600060500020200" pitchFamily="18" charset="0"/>
            </a:endParaRPr>
          </a:p>
        </p:txBody>
      </p:sp>
      <p:sp>
        <p:nvSpPr>
          <p:cNvPr id="8" name="Untertitel 2"/>
          <p:cNvSpPr txBox="1">
            <a:spLocks/>
          </p:cNvSpPr>
          <p:nvPr userDrawn="1"/>
        </p:nvSpPr>
        <p:spPr>
          <a:xfrm>
            <a:off x="1267544" y="2787774"/>
            <a:ext cx="64008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dirty="0" smtClean="0">
                <a:latin typeface="Droid Serif" panose="02020600060500020200" pitchFamily="18" charset="0"/>
                <a:ea typeface="Droid Serif" panose="02020600060500020200" pitchFamily="18" charset="0"/>
                <a:cs typeface="Droid Serif" panose="02020600060500020200" pitchFamily="18" charset="0"/>
              </a:rPr>
              <a:t>Physical Computing</a:t>
            </a:r>
          </a:p>
          <a:p>
            <a:r>
              <a:rPr lang="en-US" sz="2000" dirty="0" smtClean="0">
                <a:latin typeface="Droid Serif" panose="02020600060500020200" pitchFamily="18" charset="0"/>
                <a:ea typeface="Droid Serif" panose="02020600060500020200" pitchFamily="18" charset="0"/>
                <a:cs typeface="Droid Serif" panose="02020600060500020200" pitchFamily="18" charset="0"/>
              </a:rPr>
              <a:t>University of Konstanz</a:t>
            </a:r>
          </a:p>
          <a:p>
            <a:endParaRPr lang="en-US" sz="2000" dirty="0" smtClean="0">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21122296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898AF27-DB91-4EA2-BB6F-44913C33A3C7}" type="datetime1">
              <a:rPr lang="de-DE" smtClean="0"/>
              <a:t>12.06.2014</a:t>
            </a:fld>
            <a:endParaRPr lang="de-CH"/>
          </a:p>
        </p:txBody>
      </p:sp>
      <p:sp>
        <p:nvSpPr>
          <p:cNvPr id="5" name="Fußzeilenplatzhalter 4"/>
          <p:cNvSpPr>
            <a:spLocks noGrp="1"/>
          </p:cNvSpPr>
          <p:nvPr>
            <p:ph type="ftr" sz="quarter" idx="11"/>
          </p:nvPr>
        </p:nvSpPr>
        <p:spPr/>
        <p:txBody>
          <a:bodyPr/>
          <a:lstStyle/>
          <a:p>
            <a:r>
              <a:rPr lang="de-CH" smtClean="0"/>
              <a:t>RFID – Physical Computing</a:t>
            </a:r>
            <a:endParaRPr lang="de-CH"/>
          </a:p>
        </p:txBody>
      </p:sp>
      <p:sp>
        <p:nvSpPr>
          <p:cNvPr id="6" name="Foliennummernplatzhalter 5"/>
          <p:cNvSpPr>
            <a:spLocks noGrp="1"/>
          </p:cNvSpPr>
          <p:nvPr>
            <p:ph type="sldNum" sz="quarter" idx="12"/>
          </p:nvPr>
        </p:nvSpPr>
        <p:spPr/>
        <p:txBody>
          <a:bodyPr/>
          <a:lstStyle/>
          <a:p>
            <a:fld id="{13AF5D2D-609F-4A80-AB15-58A7EF404F11}" type="slidenum">
              <a:rPr lang="de-CH" smtClean="0"/>
              <a:t>‹Nr.›</a:t>
            </a:fld>
            <a:endParaRPr lang="de-CH"/>
          </a:p>
        </p:txBody>
      </p:sp>
    </p:spTree>
    <p:extLst>
      <p:ext uri="{BB962C8B-B14F-4D97-AF65-F5344CB8AC3E}">
        <p14:creationId xmlns:p14="http://schemas.microsoft.com/office/powerpoint/2010/main" val="385732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A42051A-9204-457C-9612-1A7FB4DCDB7B}" type="datetime1">
              <a:rPr lang="de-DE" smtClean="0"/>
              <a:t>12.06.2014</a:t>
            </a:fld>
            <a:endParaRPr lang="de-CH"/>
          </a:p>
        </p:txBody>
      </p:sp>
      <p:sp>
        <p:nvSpPr>
          <p:cNvPr id="5" name="Fußzeilenplatzhalter 4"/>
          <p:cNvSpPr>
            <a:spLocks noGrp="1"/>
          </p:cNvSpPr>
          <p:nvPr>
            <p:ph type="ftr" sz="quarter" idx="11"/>
          </p:nvPr>
        </p:nvSpPr>
        <p:spPr/>
        <p:txBody>
          <a:bodyPr/>
          <a:lstStyle/>
          <a:p>
            <a:r>
              <a:rPr lang="de-CH" smtClean="0"/>
              <a:t>RFID – Physical Computing</a:t>
            </a:r>
            <a:endParaRPr lang="de-CH"/>
          </a:p>
        </p:txBody>
      </p:sp>
      <p:sp>
        <p:nvSpPr>
          <p:cNvPr id="6" name="Foliennummernplatzhalter 5"/>
          <p:cNvSpPr>
            <a:spLocks noGrp="1"/>
          </p:cNvSpPr>
          <p:nvPr>
            <p:ph type="sldNum" sz="quarter" idx="12"/>
          </p:nvPr>
        </p:nvSpPr>
        <p:spPr/>
        <p:txBody>
          <a:bodyPr/>
          <a:lstStyle/>
          <a:p>
            <a:fld id="{13AF5D2D-609F-4A80-AB15-58A7EF404F11}" type="slidenum">
              <a:rPr lang="de-CH" smtClean="0"/>
              <a:t>‹Nr.›</a:t>
            </a:fld>
            <a:endParaRPr lang="de-CH"/>
          </a:p>
        </p:txBody>
      </p:sp>
    </p:spTree>
    <p:extLst>
      <p:ext uri="{BB962C8B-B14F-4D97-AF65-F5344CB8AC3E}">
        <p14:creationId xmlns:p14="http://schemas.microsoft.com/office/powerpoint/2010/main" val="193457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lang="de-CH" sz="4400" b="0" kern="1200" baseline="0" dirty="0">
                <a:solidFill>
                  <a:schemeClr val="tx1"/>
                </a:solidFill>
                <a:latin typeface="Walkway SemiBold" panose="00000400000000000000" pitchFamily="2" charset="0"/>
                <a:ea typeface="+mj-ea"/>
                <a:cs typeface="+mj-cs"/>
              </a:defRPr>
            </a:lvl1pPr>
          </a:lstStyle>
          <a:p>
            <a:r>
              <a:rPr lang="de-DE" dirty="0" smtClean="0"/>
              <a:t>Titelmasterformat durch Klicken bearbeiten</a:t>
            </a:r>
            <a:endParaRPr lang="de-CH" dirty="0"/>
          </a:p>
        </p:txBody>
      </p:sp>
      <p:sp>
        <p:nvSpPr>
          <p:cNvPr id="3" name="Inhaltsplatzhalter 2"/>
          <p:cNvSpPr>
            <a:spLocks noGrp="1"/>
          </p:cNvSpPr>
          <p:nvPr>
            <p:ph idx="1"/>
          </p:nvPr>
        </p:nvSpPr>
        <p:spPr/>
        <p:txBody>
          <a:bodyPr>
            <a:normAutofit/>
          </a:bodyPr>
          <a:lstStyle>
            <a:lvl1pPr marL="342900" indent="-342900">
              <a:buSzPct val="90000"/>
              <a:buFont typeface="Wingdings" panose="05000000000000000000" pitchFamily="2" charset="2"/>
              <a:buChar char="§"/>
              <a:defRPr sz="2400">
                <a:latin typeface="Droid Serif" panose="02020600060500020200" pitchFamily="18" charset="0"/>
                <a:ea typeface="Droid Serif" panose="02020600060500020200" pitchFamily="18" charset="0"/>
                <a:cs typeface="Droid Serif" panose="02020600060500020200" pitchFamily="18" charset="0"/>
              </a:defRPr>
            </a:lvl1pPr>
            <a:lvl2pPr>
              <a:defRPr sz="2000">
                <a:latin typeface="Droid Serif" panose="02020600060500020200" pitchFamily="18" charset="0"/>
                <a:ea typeface="Droid Serif" panose="02020600060500020200" pitchFamily="18" charset="0"/>
                <a:cs typeface="Droid Serif" panose="02020600060500020200" pitchFamily="18" charset="0"/>
              </a:defRPr>
            </a:lvl2pPr>
            <a:lvl3pPr>
              <a:defRPr sz="1800">
                <a:latin typeface="Droid Serif" panose="02020600060500020200" pitchFamily="18" charset="0"/>
                <a:ea typeface="Droid Serif" panose="02020600060500020200" pitchFamily="18" charset="0"/>
                <a:cs typeface="Droid Serif" panose="02020600060500020200" pitchFamily="18" charset="0"/>
              </a:defRPr>
            </a:lvl3pPr>
            <a:lvl4pPr>
              <a:defRPr sz="1600">
                <a:latin typeface="Droid Serif" panose="02020600060500020200" pitchFamily="18" charset="0"/>
                <a:ea typeface="Droid Serif" panose="02020600060500020200" pitchFamily="18" charset="0"/>
                <a:cs typeface="Droid Serif" panose="02020600060500020200" pitchFamily="18" charset="0"/>
              </a:defRPr>
            </a:lvl4pPr>
            <a:lvl5pPr>
              <a:defRPr sz="1600">
                <a:latin typeface="Droid Serif" panose="02020600060500020200" pitchFamily="18" charset="0"/>
                <a:ea typeface="Droid Serif" panose="02020600060500020200" pitchFamily="18" charset="0"/>
                <a:cs typeface="Droid Serif" panose="02020600060500020200" pitchFamily="18"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10"/>
          </p:nvPr>
        </p:nvSpPr>
        <p:spPr/>
        <p:txBody>
          <a:bodyPr/>
          <a:lstStyle>
            <a:lvl1pPr>
              <a:defRPr sz="1050">
                <a:latin typeface="Droid Serif" panose="02020600060500020200" pitchFamily="18" charset="0"/>
                <a:ea typeface="Droid Serif" panose="02020600060500020200" pitchFamily="18" charset="0"/>
                <a:cs typeface="Droid Serif" panose="02020600060500020200" pitchFamily="18" charset="0"/>
              </a:defRPr>
            </a:lvl1pPr>
          </a:lstStyle>
          <a:p>
            <a:fld id="{EE2A43F4-18C6-4251-95D0-D5C474A1CD5E}" type="datetime1">
              <a:rPr lang="de-DE" smtClean="0"/>
              <a:pPr/>
              <a:t>12.06.2014</a:t>
            </a:fld>
            <a:endParaRPr lang="de-CH" dirty="0"/>
          </a:p>
        </p:txBody>
      </p:sp>
      <p:sp>
        <p:nvSpPr>
          <p:cNvPr id="5" name="Fußzeilenplatzhalter 4"/>
          <p:cNvSpPr>
            <a:spLocks noGrp="1"/>
          </p:cNvSpPr>
          <p:nvPr>
            <p:ph type="ftr" sz="quarter" idx="11"/>
          </p:nvPr>
        </p:nvSpPr>
        <p:spPr/>
        <p:txBody>
          <a:bodyPr/>
          <a:lstStyle>
            <a:lvl1pPr>
              <a:defRPr sz="1050">
                <a:latin typeface="Droid Serif" panose="02020600060500020200" pitchFamily="18" charset="0"/>
                <a:ea typeface="Droid Serif" panose="02020600060500020200" pitchFamily="18" charset="0"/>
                <a:cs typeface="Droid Serif" panose="02020600060500020200" pitchFamily="18" charset="0"/>
              </a:defRPr>
            </a:lvl1pPr>
          </a:lstStyle>
          <a:p>
            <a:r>
              <a:rPr lang="de-CH" dirty="0" smtClean="0"/>
              <a:t>RFID – </a:t>
            </a:r>
            <a:r>
              <a:rPr lang="de-CH" dirty="0" err="1" smtClean="0"/>
              <a:t>Physical</a:t>
            </a:r>
            <a:r>
              <a:rPr lang="de-CH" dirty="0" smtClean="0"/>
              <a:t> Computing</a:t>
            </a:r>
          </a:p>
        </p:txBody>
      </p:sp>
      <p:sp>
        <p:nvSpPr>
          <p:cNvPr id="6" name="Foliennummernplatzhalter 5"/>
          <p:cNvSpPr>
            <a:spLocks noGrp="1"/>
          </p:cNvSpPr>
          <p:nvPr>
            <p:ph type="sldNum" sz="quarter" idx="12"/>
          </p:nvPr>
        </p:nvSpPr>
        <p:spPr>
          <a:xfrm>
            <a:off x="6830888" y="4767263"/>
            <a:ext cx="2133600" cy="273844"/>
          </a:xfrm>
        </p:spPr>
        <p:txBody>
          <a:bodyPr/>
          <a:lstStyle>
            <a:lvl1pPr>
              <a:defRPr sz="1050">
                <a:latin typeface="Droid Serif" panose="02020600060500020200" pitchFamily="18" charset="0"/>
                <a:ea typeface="Droid Serif" panose="02020600060500020200" pitchFamily="18" charset="0"/>
                <a:cs typeface="Droid Serif" panose="02020600060500020200" pitchFamily="18" charset="0"/>
              </a:defRPr>
            </a:lvl1pPr>
          </a:lstStyle>
          <a:p>
            <a:fld id="{373A78FD-5462-4B4E-BC00-C49F346D2485}" type="slidenum">
              <a:rPr lang="de-CH" smtClean="0"/>
              <a:pPr/>
              <a:t>‹Nr.›</a:t>
            </a:fld>
            <a:endParaRPr lang="de-CH" dirty="0"/>
          </a:p>
        </p:txBody>
      </p:sp>
      <p:sp>
        <p:nvSpPr>
          <p:cNvPr id="8" name="Abgerundetes Rechteck 7"/>
          <p:cNvSpPr/>
          <p:nvPr userDrawn="1"/>
        </p:nvSpPr>
        <p:spPr>
          <a:xfrm>
            <a:off x="683568" y="4724790"/>
            <a:ext cx="7788291" cy="7200"/>
          </a:xfrm>
          <a:prstGeom prst="roundRect">
            <a:avLst/>
          </a:prstGeom>
          <a:gradFill flip="none" rotWithShape="1">
            <a:gsLst>
              <a:gs pos="5000">
                <a:schemeClr val="bg1">
                  <a:lumMod val="95000"/>
                </a:schemeClr>
              </a:gs>
              <a:gs pos="50000">
                <a:schemeClr val="bg1">
                  <a:lumMod val="50000"/>
                </a:schemeClr>
              </a:gs>
              <a:gs pos="95000">
                <a:schemeClr val="bg1">
                  <a:lumMod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8411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ABBBCF0-4D4A-44E1-A5EF-649DFDA38037}" type="datetime1">
              <a:rPr lang="de-DE" smtClean="0"/>
              <a:t>12.06.2014</a:t>
            </a:fld>
            <a:endParaRPr lang="de-CH"/>
          </a:p>
        </p:txBody>
      </p:sp>
      <p:sp>
        <p:nvSpPr>
          <p:cNvPr id="5" name="Fußzeilenplatzhalter 4"/>
          <p:cNvSpPr>
            <a:spLocks noGrp="1"/>
          </p:cNvSpPr>
          <p:nvPr>
            <p:ph type="ftr" sz="quarter" idx="11"/>
          </p:nvPr>
        </p:nvSpPr>
        <p:spPr/>
        <p:txBody>
          <a:bodyPr/>
          <a:lstStyle/>
          <a:p>
            <a:r>
              <a:rPr lang="de-CH" smtClean="0"/>
              <a:t>RFID – Physical Computing</a:t>
            </a:r>
            <a:endParaRPr lang="de-CH"/>
          </a:p>
        </p:txBody>
      </p:sp>
      <p:sp>
        <p:nvSpPr>
          <p:cNvPr id="6" name="Foliennummernplatzhalter 5"/>
          <p:cNvSpPr>
            <a:spLocks noGrp="1"/>
          </p:cNvSpPr>
          <p:nvPr>
            <p:ph type="sldNum" sz="quarter" idx="12"/>
          </p:nvPr>
        </p:nvSpPr>
        <p:spPr/>
        <p:txBody>
          <a:bodyPr/>
          <a:lstStyle/>
          <a:p>
            <a:fld id="{13AF5D2D-609F-4A80-AB15-58A7EF404F11}" type="slidenum">
              <a:rPr lang="de-CH" smtClean="0"/>
              <a:t>‹Nr.›</a:t>
            </a:fld>
            <a:endParaRPr lang="de-CH"/>
          </a:p>
        </p:txBody>
      </p:sp>
    </p:spTree>
    <p:extLst>
      <p:ext uri="{BB962C8B-B14F-4D97-AF65-F5344CB8AC3E}">
        <p14:creationId xmlns:p14="http://schemas.microsoft.com/office/powerpoint/2010/main" val="242137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789CD67F-F38A-424D-85F4-60B3D7592D71}" type="datetime1">
              <a:rPr lang="de-DE" smtClean="0"/>
              <a:t>12.06.2014</a:t>
            </a:fld>
            <a:endParaRPr lang="de-CH"/>
          </a:p>
        </p:txBody>
      </p:sp>
      <p:sp>
        <p:nvSpPr>
          <p:cNvPr id="6" name="Fußzeilenplatzhalter 5"/>
          <p:cNvSpPr>
            <a:spLocks noGrp="1"/>
          </p:cNvSpPr>
          <p:nvPr>
            <p:ph type="ftr" sz="quarter" idx="11"/>
          </p:nvPr>
        </p:nvSpPr>
        <p:spPr/>
        <p:txBody>
          <a:bodyPr/>
          <a:lstStyle/>
          <a:p>
            <a:r>
              <a:rPr lang="de-CH" smtClean="0"/>
              <a:t>RFID – Physical Computing</a:t>
            </a:r>
            <a:endParaRPr lang="de-CH"/>
          </a:p>
        </p:txBody>
      </p:sp>
      <p:sp>
        <p:nvSpPr>
          <p:cNvPr id="7" name="Foliennummernplatzhalter 6"/>
          <p:cNvSpPr>
            <a:spLocks noGrp="1"/>
          </p:cNvSpPr>
          <p:nvPr>
            <p:ph type="sldNum" sz="quarter" idx="12"/>
          </p:nvPr>
        </p:nvSpPr>
        <p:spPr/>
        <p:txBody>
          <a:bodyPr/>
          <a:lstStyle/>
          <a:p>
            <a:fld id="{13AF5D2D-609F-4A80-AB15-58A7EF404F11}" type="slidenum">
              <a:rPr lang="de-CH" smtClean="0"/>
              <a:t>‹Nr.›</a:t>
            </a:fld>
            <a:endParaRPr lang="de-CH"/>
          </a:p>
        </p:txBody>
      </p:sp>
    </p:spTree>
    <p:extLst>
      <p:ext uri="{BB962C8B-B14F-4D97-AF65-F5344CB8AC3E}">
        <p14:creationId xmlns:p14="http://schemas.microsoft.com/office/powerpoint/2010/main" val="216656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585C89C4-9944-4B2E-AB43-F9F5ADEAE1F6}" type="datetime1">
              <a:rPr lang="de-DE" smtClean="0"/>
              <a:t>12.06.2014</a:t>
            </a:fld>
            <a:endParaRPr lang="de-CH"/>
          </a:p>
        </p:txBody>
      </p:sp>
      <p:sp>
        <p:nvSpPr>
          <p:cNvPr id="8" name="Fußzeilenplatzhalter 7"/>
          <p:cNvSpPr>
            <a:spLocks noGrp="1"/>
          </p:cNvSpPr>
          <p:nvPr>
            <p:ph type="ftr" sz="quarter" idx="11"/>
          </p:nvPr>
        </p:nvSpPr>
        <p:spPr/>
        <p:txBody>
          <a:bodyPr/>
          <a:lstStyle/>
          <a:p>
            <a:r>
              <a:rPr lang="de-CH" smtClean="0"/>
              <a:t>RFID – Physical Computing</a:t>
            </a:r>
            <a:endParaRPr lang="de-CH"/>
          </a:p>
        </p:txBody>
      </p:sp>
      <p:sp>
        <p:nvSpPr>
          <p:cNvPr id="9" name="Foliennummernplatzhalter 8"/>
          <p:cNvSpPr>
            <a:spLocks noGrp="1"/>
          </p:cNvSpPr>
          <p:nvPr>
            <p:ph type="sldNum" sz="quarter" idx="12"/>
          </p:nvPr>
        </p:nvSpPr>
        <p:spPr/>
        <p:txBody>
          <a:bodyPr/>
          <a:lstStyle/>
          <a:p>
            <a:fld id="{13AF5D2D-609F-4A80-AB15-58A7EF404F11}" type="slidenum">
              <a:rPr lang="de-CH" smtClean="0"/>
              <a:t>‹Nr.›</a:t>
            </a:fld>
            <a:endParaRPr lang="de-CH"/>
          </a:p>
        </p:txBody>
      </p:sp>
    </p:spTree>
    <p:extLst>
      <p:ext uri="{BB962C8B-B14F-4D97-AF65-F5344CB8AC3E}">
        <p14:creationId xmlns:p14="http://schemas.microsoft.com/office/powerpoint/2010/main" val="42800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15A9780F-ECB1-43E4-85B4-285E2A15579B}" type="datetime1">
              <a:rPr lang="de-DE" smtClean="0"/>
              <a:t>12.06.2014</a:t>
            </a:fld>
            <a:endParaRPr lang="de-CH"/>
          </a:p>
        </p:txBody>
      </p:sp>
      <p:sp>
        <p:nvSpPr>
          <p:cNvPr id="4" name="Fußzeilenplatzhalter 3"/>
          <p:cNvSpPr>
            <a:spLocks noGrp="1"/>
          </p:cNvSpPr>
          <p:nvPr>
            <p:ph type="ftr" sz="quarter" idx="11"/>
          </p:nvPr>
        </p:nvSpPr>
        <p:spPr/>
        <p:txBody>
          <a:bodyPr/>
          <a:lstStyle/>
          <a:p>
            <a:r>
              <a:rPr lang="de-CH" smtClean="0"/>
              <a:t>RFID – Physical Computing</a:t>
            </a:r>
            <a:endParaRPr lang="de-CH"/>
          </a:p>
        </p:txBody>
      </p:sp>
      <p:sp>
        <p:nvSpPr>
          <p:cNvPr id="5" name="Foliennummernplatzhalter 4"/>
          <p:cNvSpPr>
            <a:spLocks noGrp="1"/>
          </p:cNvSpPr>
          <p:nvPr>
            <p:ph type="sldNum" sz="quarter" idx="12"/>
          </p:nvPr>
        </p:nvSpPr>
        <p:spPr/>
        <p:txBody>
          <a:bodyPr/>
          <a:lstStyle/>
          <a:p>
            <a:fld id="{13AF5D2D-609F-4A80-AB15-58A7EF404F11}" type="slidenum">
              <a:rPr lang="de-CH" smtClean="0"/>
              <a:t>‹Nr.›</a:t>
            </a:fld>
            <a:endParaRPr lang="de-CH"/>
          </a:p>
        </p:txBody>
      </p:sp>
    </p:spTree>
    <p:extLst>
      <p:ext uri="{BB962C8B-B14F-4D97-AF65-F5344CB8AC3E}">
        <p14:creationId xmlns:p14="http://schemas.microsoft.com/office/powerpoint/2010/main" val="142452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287A01E-5885-4041-997C-23C40269F263}" type="datetime1">
              <a:rPr lang="de-DE" smtClean="0"/>
              <a:t>12.06.2014</a:t>
            </a:fld>
            <a:endParaRPr lang="de-CH"/>
          </a:p>
        </p:txBody>
      </p:sp>
      <p:sp>
        <p:nvSpPr>
          <p:cNvPr id="3" name="Fußzeilenplatzhalter 2"/>
          <p:cNvSpPr>
            <a:spLocks noGrp="1"/>
          </p:cNvSpPr>
          <p:nvPr>
            <p:ph type="ftr" sz="quarter" idx="11"/>
          </p:nvPr>
        </p:nvSpPr>
        <p:spPr/>
        <p:txBody>
          <a:bodyPr/>
          <a:lstStyle/>
          <a:p>
            <a:r>
              <a:rPr lang="de-CH" smtClean="0"/>
              <a:t>RFID – Physical Computing</a:t>
            </a:r>
            <a:endParaRPr lang="de-CH"/>
          </a:p>
        </p:txBody>
      </p:sp>
      <p:sp>
        <p:nvSpPr>
          <p:cNvPr id="4" name="Foliennummernplatzhalter 3"/>
          <p:cNvSpPr>
            <a:spLocks noGrp="1"/>
          </p:cNvSpPr>
          <p:nvPr>
            <p:ph type="sldNum" sz="quarter" idx="12"/>
          </p:nvPr>
        </p:nvSpPr>
        <p:spPr/>
        <p:txBody>
          <a:bodyPr/>
          <a:lstStyle/>
          <a:p>
            <a:fld id="{13AF5D2D-609F-4A80-AB15-58A7EF404F11}" type="slidenum">
              <a:rPr lang="de-CH" smtClean="0"/>
              <a:t>‹Nr.›</a:t>
            </a:fld>
            <a:endParaRPr lang="de-CH"/>
          </a:p>
        </p:txBody>
      </p:sp>
    </p:spTree>
    <p:extLst>
      <p:ext uri="{BB962C8B-B14F-4D97-AF65-F5344CB8AC3E}">
        <p14:creationId xmlns:p14="http://schemas.microsoft.com/office/powerpoint/2010/main" val="193049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69C9B41-8DC0-4DC5-A730-19C03C93D27A}" type="datetime1">
              <a:rPr lang="de-DE" smtClean="0"/>
              <a:t>12.06.2014</a:t>
            </a:fld>
            <a:endParaRPr lang="de-CH"/>
          </a:p>
        </p:txBody>
      </p:sp>
      <p:sp>
        <p:nvSpPr>
          <p:cNvPr id="6" name="Fußzeilenplatzhalter 5"/>
          <p:cNvSpPr>
            <a:spLocks noGrp="1"/>
          </p:cNvSpPr>
          <p:nvPr>
            <p:ph type="ftr" sz="quarter" idx="11"/>
          </p:nvPr>
        </p:nvSpPr>
        <p:spPr/>
        <p:txBody>
          <a:bodyPr/>
          <a:lstStyle/>
          <a:p>
            <a:r>
              <a:rPr lang="de-CH" smtClean="0"/>
              <a:t>RFID – Physical Computing</a:t>
            </a:r>
            <a:endParaRPr lang="de-CH"/>
          </a:p>
        </p:txBody>
      </p:sp>
      <p:sp>
        <p:nvSpPr>
          <p:cNvPr id="7" name="Foliennummernplatzhalter 6"/>
          <p:cNvSpPr>
            <a:spLocks noGrp="1"/>
          </p:cNvSpPr>
          <p:nvPr>
            <p:ph type="sldNum" sz="quarter" idx="12"/>
          </p:nvPr>
        </p:nvSpPr>
        <p:spPr/>
        <p:txBody>
          <a:bodyPr/>
          <a:lstStyle/>
          <a:p>
            <a:fld id="{13AF5D2D-609F-4A80-AB15-58A7EF404F11}" type="slidenum">
              <a:rPr lang="de-CH" smtClean="0"/>
              <a:t>‹Nr.›</a:t>
            </a:fld>
            <a:endParaRPr lang="de-CH"/>
          </a:p>
        </p:txBody>
      </p:sp>
    </p:spTree>
    <p:extLst>
      <p:ext uri="{BB962C8B-B14F-4D97-AF65-F5344CB8AC3E}">
        <p14:creationId xmlns:p14="http://schemas.microsoft.com/office/powerpoint/2010/main" val="355437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91214F6-B666-4454-8801-8A547A5DE6AE}" type="datetime1">
              <a:rPr lang="de-DE" smtClean="0"/>
              <a:t>12.06.2014</a:t>
            </a:fld>
            <a:endParaRPr lang="de-CH"/>
          </a:p>
        </p:txBody>
      </p:sp>
      <p:sp>
        <p:nvSpPr>
          <p:cNvPr id="6" name="Fußzeilenplatzhalter 5"/>
          <p:cNvSpPr>
            <a:spLocks noGrp="1"/>
          </p:cNvSpPr>
          <p:nvPr>
            <p:ph type="ftr" sz="quarter" idx="11"/>
          </p:nvPr>
        </p:nvSpPr>
        <p:spPr/>
        <p:txBody>
          <a:bodyPr/>
          <a:lstStyle/>
          <a:p>
            <a:r>
              <a:rPr lang="de-CH" smtClean="0"/>
              <a:t>RFID – Physical Computing</a:t>
            </a:r>
            <a:endParaRPr lang="de-CH"/>
          </a:p>
        </p:txBody>
      </p:sp>
      <p:sp>
        <p:nvSpPr>
          <p:cNvPr id="7" name="Foliennummernplatzhalter 6"/>
          <p:cNvSpPr>
            <a:spLocks noGrp="1"/>
          </p:cNvSpPr>
          <p:nvPr>
            <p:ph type="sldNum" sz="quarter" idx="12"/>
          </p:nvPr>
        </p:nvSpPr>
        <p:spPr/>
        <p:txBody>
          <a:bodyPr/>
          <a:lstStyle/>
          <a:p>
            <a:fld id="{13AF5D2D-609F-4A80-AB15-58A7EF404F11}" type="slidenum">
              <a:rPr lang="de-CH" smtClean="0"/>
              <a:t>‹Nr.›</a:t>
            </a:fld>
            <a:endParaRPr lang="de-CH"/>
          </a:p>
        </p:txBody>
      </p:sp>
    </p:spTree>
    <p:extLst>
      <p:ext uri="{BB962C8B-B14F-4D97-AF65-F5344CB8AC3E}">
        <p14:creationId xmlns:p14="http://schemas.microsoft.com/office/powerpoint/2010/main" val="358301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chemeClr val="bg1">
                <a:lumMod val="95000"/>
              </a:schemeClr>
            </a:gs>
            <a:gs pos="20000">
              <a:schemeClr val="bg1">
                <a:tint val="80000"/>
                <a:satMod val="300000"/>
              </a:schemeClr>
            </a:gs>
            <a:gs pos="100000">
              <a:schemeClr val="bg1">
                <a:lumMod val="8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500927E-A2E2-4B1A-B44B-DD62AB998C7B}" type="datetime1">
              <a:rPr lang="de-DE" smtClean="0"/>
              <a:t>12.06.2014</a:t>
            </a:fld>
            <a:endParaRPr lang="de-CH"/>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RFID – Physical Computing</a:t>
            </a:r>
            <a:endParaRPr lang="de-CH"/>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3AF5D2D-609F-4A80-AB15-58A7EF404F11}" type="slidenum">
              <a:rPr lang="de-CH" smtClean="0"/>
              <a:t>‹Nr.›</a:t>
            </a:fld>
            <a:endParaRPr lang="de-CH"/>
          </a:p>
        </p:txBody>
      </p:sp>
    </p:spTree>
    <p:extLst>
      <p:ext uri="{BB962C8B-B14F-4D97-AF65-F5344CB8AC3E}">
        <p14:creationId xmlns:p14="http://schemas.microsoft.com/office/powerpoint/2010/main" val="1373449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45E-Otpule4" TargetMode="External"/><Relationship Id="rId7" Type="http://schemas.openxmlformats.org/officeDocument/2006/relationships/hyperlink" Target="https://www.youtube.com/watch?v=tY-qSTJYMyI" TargetMode="External"/><Relationship Id="rId2" Type="http://schemas.openxmlformats.org/officeDocument/2006/relationships/hyperlink" Target="https://vimeo.com/18942527" TargetMode="External"/><Relationship Id="rId1" Type="http://schemas.openxmlformats.org/officeDocument/2006/relationships/slideLayout" Target="../slideLayouts/slideLayout2.xml"/><Relationship Id="rId6" Type="http://schemas.openxmlformats.org/officeDocument/2006/relationships/hyperlink" Target="https://www.youtube.com/watch?v=faDX9L4YE8c" TargetMode="External"/><Relationship Id="rId5" Type="http://schemas.openxmlformats.org/officeDocument/2006/relationships/hyperlink" Target="https://www.youtube.com/watch?v=8uTz10jGBFk" TargetMode="External"/><Relationship Id="rId4" Type="http://schemas.openxmlformats.org/officeDocument/2006/relationships/hyperlink" Target="https://vimeo.com/1089615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6600" b="1" spc="600" dirty="0" smtClean="0">
                <a:latin typeface="Walkway UltraBold" panose="00000400000000000000" pitchFamily="2" charset="0"/>
              </a:rPr>
              <a:t>RFID</a:t>
            </a:r>
            <a:endParaRPr lang="de-CH" sz="6600" spc="600" dirty="0"/>
          </a:p>
        </p:txBody>
      </p:sp>
      <p:sp>
        <p:nvSpPr>
          <p:cNvPr id="3" name="Textfeld 2"/>
          <p:cNvSpPr txBox="1"/>
          <p:nvPr/>
        </p:nvSpPr>
        <p:spPr>
          <a:xfrm>
            <a:off x="2987824" y="3819693"/>
            <a:ext cx="3024336" cy="1200329"/>
          </a:xfrm>
          <a:prstGeom prst="rect">
            <a:avLst/>
          </a:prstGeom>
          <a:noFill/>
        </p:spPr>
        <p:txBody>
          <a:bodyPr wrap="square" rtlCol="0">
            <a:spAutoFit/>
          </a:bodyPr>
          <a:lstStyle/>
          <a:p>
            <a:pPr algn="ctr"/>
            <a:r>
              <a:rPr lang="en-US" dirty="0">
                <a:solidFill>
                  <a:schemeClr val="bg1">
                    <a:lumMod val="50000"/>
                  </a:schemeClr>
                </a:solidFill>
                <a:latin typeface="Droid Serif" panose="02020600060500020200" pitchFamily="18" charset="0"/>
                <a:ea typeface="Droid Serif" panose="02020600060500020200" pitchFamily="18" charset="0"/>
                <a:cs typeface="Droid Serif" panose="02020600060500020200" pitchFamily="18" charset="0"/>
              </a:rPr>
              <a:t>Group 4b:</a:t>
            </a:r>
          </a:p>
          <a:p>
            <a:pPr algn="ctr"/>
            <a:r>
              <a:rPr lang="en-US" dirty="0">
                <a:solidFill>
                  <a:schemeClr val="bg1">
                    <a:lumMod val="50000"/>
                  </a:schemeClr>
                </a:solidFill>
                <a:latin typeface="Droid Serif" panose="02020600060500020200" pitchFamily="18" charset="0"/>
                <a:ea typeface="Droid Serif" panose="02020600060500020200" pitchFamily="18" charset="0"/>
                <a:cs typeface="Droid Serif" panose="02020600060500020200" pitchFamily="18" charset="0"/>
              </a:rPr>
              <a:t>Javier Castillo-</a:t>
            </a:r>
            <a:r>
              <a:rPr lang="en-US" dirty="0" err="1">
                <a:solidFill>
                  <a:schemeClr val="bg1">
                    <a:lumMod val="50000"/>
                  </a:schemeClr>
                </a:solidFill>
                <a:latin typeface="Droid Serif" panose="02020600060500020200" pitchFamily="18" charset="0"/>
                <a:ea typeface="Droid Serif" panose="02020600060500020200" pitchFamily="18" charset="0"/>
                <a:cs typeface="Droid Serif" panose="02020600060500020200" pitchFamily="18" charset="0"/>
              </a:rPr>
              <a:t>Badillo</a:t>
            </a:r>
            <a:endParaRPr lang="en-US" dirty="0">
              <a:solidFill>
                <a:schemeClr val="bg1">
                  <a:lumMod val="50000"/>
                </a:schemeClr>
              </a:solidFill>
              <a:latin typeface="Droid Serif" panose="02020600060500020200" pitchFamily="18" charset="0"/>
              <a:ea typeface="Droid Serif" panose="02020600060500020200" pitchFamily="18" charset="0"/>
              <a:cs typeface="Droid Serif" panose="02020600060500020200" pitchFamily="18" charset="0"/>
            </a:endParaRPr>
          </a:p>
          <a:p>
            <a:pPr algn="ctr"/>
            <a:r>
              <a:rPr lang="en-US" dirty="0">
                <a:solidFill>
                  <a:schemeClr val="bg1">
                    <a:lumMod val="50000"/>
                  </a:schemeClr>
                </a:solidFill>
                <a:latin typeface="Droid Serif" panose="02020600060500020200" pitchFamily="18" charset="0"/>
                <a:ea typeface="Droid Serif" panose="02020600060500020200" pitchFamily="18" charset="0"/>
                <a:cs typeface="Droid Serif" panose="02020600060500020200" pitchFamily="18" charset="0"/>
              </a:rPr>
              <a:t>Thomas Griesshaber</a:t>
            </a:r>
          </a:p>
          <a:p>
            <a:pPr algn="ctr"/>
            <a:endParaRPr lang="de-CH" dirty="0">
              <a:solidFill>
                <a:schemeClr val="bg1">
                  <a:lumMod val="50000"/>
                </a:schemeClr>
              </a:solidFill>
            </a:endParaRPr>
          </a:p>
        </p:txBody>
      </p:sp>
    </p:spTree>
    <p:extLst>
      <p:ext uri="{BB962C8B-B14F-4D97-AF65-F5344CB8AC3E}">
        <p14:creationId xmlns:p14="http://schemas.microsoft.com/office/powerpoint/2010/main" val="2342882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HOW RFID </a:t>
            </a:r>
            <a:r>
              <a:rPr lang="de-CH" dirty="0" smtClean="0">
                <a:latin typeface="Walkway UltraBold" panose="00000400000000000000" pitchFamily="2" charset="0"/>
              </a:rPr>
              <a:t>WORKS </a:t>
            </a:r>
            <a:endParaRPr lang="de-CH" dirty="0"/>
          </a:p>
        </p:txBody>
      </p:sp>
      <p:sp>
        <p:nvSpPr>
          <p:cNvPr id="4" name="Datumsplatzhalter 3"/>
          <p:cNvSpPr>
            <a:spLocks noGrp="1"/>
          </p:cNvSpPr>
          <p:nvPr>
            <p:ph type="dt" sz="half" idx="10"/>
          </p:nvPr>
        </p:nvSpPr>
        <p:spPr/>
        <p:txBody>
          <a:bodyPr/>
          <a:lstStyle/>
          <a:p>
            <a:fld id="{EE2A43F4-18C6-4251-95D0-D5C474A1CD5E}" type="datetime1">
              <a:rPr lang="de-DE" smtClean="0"/>
              <a:pPr/>
              <a:t>12.06.2014</a:t>
            </a:fld>
            <a:endParaRPr lang="de-CH" dirty="0"/>
          </a:p>
        </p:txBody>
      </p:sp>
      <p:sp>
        <p:nvSpPr>
          <p:cNvPr id="5" name="Fußzeilenplatzhalter 4"/>
          <p:cNvSpPr>
            <a:spLocks noGrp="1"/>
          </p:cNvSpPr>
          <p:nvPr>
            <p:ph type="ftr" sz="quarter" idx="11"/>
          </p:nvPr>
        </p:nvSpPr>
        <p:spPr/>
        <p:txBody>
          <a:bodyPr/>
          <a:lstStyle/>
          <a:p>
            <a:r>
              <a:rPr lang="de-CH" smtClean="0"/>
              <a:t>RFID – Physical Computing</a:t>
            </a:r>
            <a:endParaRPr lang="de-CH" dirty="0" smtClean="0"/>
          </a:p>
        </p:txBody>
      </p:sp>
      <p:sp>
        <p:nvSpPr>
          <p:cNvPr id="6" name="Foliennummernplatzhalter 5"/>
          <p:cNvSpPr>
            <a:spLocks noGrp="1"/>
          </p:cNvSpPr>
          <p:nvPr>
            <p:ph type="sldNum" sz="quarter" idx="12"/>
          </p:nvPr>
        </p:nvSpPr>
        <p:spPr/>
        <p:txBody>
          <a:bodyPr/>
          <a:lstStyle/>
          <a:p>
            <a:fld id="{373A78FD-5462-4B4E-BC00-C49F346D2485}" type="slidenum">
              <a:rPr lang="de-CH" smtClean="0"/>
              <a:pPr/>
              <a:t>10</a:t>
            </a:fld>
            <a:endParaRPr lang="de-CH" dirty="0"/>
          </a:p>
        </p:txBody>
      </p:sp>
      <p:pic>
        <p:nvPicPr>
          <p:cNvPr id="1027" name="Picture 3" descr="C:\Users\TGR\Desktop\RFID_r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560160"/>
            <a:ext cx="2001007" cy="14000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TGR\Desktop\batter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650089"/>
            <a:ext cx="561131" cy="42950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ieren 13"/>
          <p:cNvGrpSpPr/>
          <p:nvPr/>
        </p:nvGrpSpPr>
        <p:grpSpPr>
          <a:xfrm>
            <a:off x="652749" y="2643758"/>
            <a:ext cx="894915" cy="1547546"/>
            <a:chOff x="694080" y="1689574"/>
            <a:chExt cx="2679832" cy="4680520"/>
          </a:xfrm>
        </p:grpSpPr>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666" y="1916831"/>
              <a:ext cx="23812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bgerundetes Rechteck 15"/>
            <p:cNvSpPr/>
            <p:nvPr/>
          </p:nvSpPr>
          <p:spPr>
            <a:xfrm>
              <a:off x="694080" y="1689574"/>
              <a:ext cx="2679832" cy="468052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cxnSp>
          <p:nvCxnSpPr>
            <p:cNvPr id="17" name="Gerade Verbindung 16"/>
            <p:cNvCxnSpPr/>
            <p:nvPr/>
          </p:nvCxnSpPr>
          <p:spPr>
            <a:xfrm flipV="1">
              <a:off x="2411760" y="3429000"/>
              <a:ext cx="0" cy="1304200"/>
            </a:xfrm>
            <a:prstGeom prst="line">
              <a:avLst/>
            </a:prstGeom>
            <a:ln w="50800">
              <a:solidFill>
                <a:schemeClr val="accent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2079956" y="3284984"/>
              <a:ext cx="331804" cy="144016"/>
            </a:xfrm>
            <a:prstGeom prst="line">
              <a:avLst/>
            </a:prstGeom>
            <a:ln w="28575">
              <a:solidFill>
                <a:schemeClr val="accent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0" name="Textfeld 19"/>
          <p:cNvSpPr txBox="1"/>
          <p:nvPr/>
        </p:nvSpPr>
        <p:spPr>
          <a:xfrm>
            <a:off x="6034683" y="1235483"/>
            <a:ext cx="1649540" cy="400110"/>
          </a:xfrm>
          <a:prstGeom prst="rect">
            <a:avLst/>
          </a:prstGeom>
          <a:noFill/>
        </p:spPr>
        <p:txBody>
          <a:bodyPr wrap="square" rtlCol="0">
            <a:spAutoFit/>
          </a:bodyPr>
          <a:lstStyle/>
          <a:p>
            <a:r>
              <a:rPr lang="en-GB" sz="2000" dirty="0" smtClean="0">
                <a:solidFill>
                  <a:schemeClr val="tx1">
                    <a:lumMod val="75000"/>
                    <a:lumOff val="25000"/>
                  </a:schemeClr>
                </a:solidFill>
                <a:latin typeface="Walkway SemiBold" panose="00000400000000000000" pitchFamily="2" charset="0"/>
              </a:rPr>
              <a:t>RFID Reader</a:t>
            </a:r>
            <a:endParaRPr lang="en-GB" sz="2000" dirty="0">
              <a:solidFill>
                <a:schemeClr val="tx1">
                  <a:lumMod val="75000"/>
                  <a:lumOff val="25000"/>
                </a:schemeClr>
              </a:solidFill>
              <a:latin typeface="Walkway SemiBold" panose="00000400000000000000" pitchFamily="2" charset="0"/>
            </a:endParaRPr>
          </a:p>
        </p:txBody>
      </p:sp>
      <p:sp>
        <p:nvSpPr>
          <p:cNvPr id="21" name="Textfeld 20"/>
          <p:cNvSpPr txBox="1"/>
          <p:nvPr/>
        </p:nvSpPr>
        <p:spPr>
          <a:xfrm>
            <a:off x="417266" y="4227934"/>
            <a:ext cx="1649540" cy="400110"/>
          </a:xfrm>
          <a:prstGeom prst="rect">
            <a:avLst/>
          </a:prstGeom>
          <a:noFill/>
        </p:spPr>
        <p:txBody>
          <a:bodyPr wrap="square" rtlCol="0">
            <a:spAutoFit/>
          </a:bodyPr>
          <a:lstStyle/>
          <a:p>
            <a:r>
              <a:rPr lang="en-GB" sz="2000" dirty="0" smtClean="0">
                <a:solidFill>
                  <a:schemeClr val="tx1">
                    <a:lumMod val="75000"/>
                    <a:lumOff val="25000"/>
                  </a:schemeClr>
                </a:solidFill>
                <a:latin typeface="Walkway SemiBold" panose="00000400000000000000" pitchFamily="2" charset="0"/>
              </a:rPr>
              <a:t>Active Tag</a:t>
            </a:r>
            <a:endParaRPr lang="en-GB" sz="2000" dirty="0">
              <a:solidFill>
                <a:schemeClr val="tx1">
                  <a:lumMod val="75000"/>
                  <a:lumOff val="25000"/>
                </a:schemeClr>
              </a:solidFill>
              <a:latin typeface="Walkway SemiBold" panose="00000400000000000000" pitchFamily="2" charset="0"/>
            </a:endParaRPr>
          </a:p>
        </p:txBody>
      </p:sp>
      <p:pic>
        <p:nvPicPr>
          <p:cNvPr id="11" name="Picture 4" descr="C:\Users\TGR\Desktop\sig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70840">
            <a:off x="1652463" y="2173821"/>
            <a:ext cx="969069" cy="16535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TGR\Desktop\sig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04582">
            <a:off x="4940300" y="1405042"/>
            <a:ext cx="969069" cy="16535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p:cNvSpPr txBox="1"/>
          <p:nvPr/>
        </p:nvSpPr>
        <p:spPr>
          <a:xfrm>
            <a:off x="3203848" y="3171256"/>
            <a:ext cx="4824536" cy="923330"/>
          </a:xfrm>
          <a:prstGeom prst="rect">
            <a:avLst/>
          </a:prstGeom>
          <a:noFill/>
        </p:spPr>
        <p:txBody>
          <a:bodyPr wrap="square" rtlCol="0">
            <a:spAutoFit/>
          </a:bodyPr>
          <a:lstStyle/>
          <a:p>
            <a:r>
              <a:rPr lang="en-GB" dirty="0" smtClean="0">
                <a:solidFill>
                  <a:schemeClr val="tx1">
                    <a:lumMod val="75000"/>
                    <a:lumOff val="25000"/>
                  </a:schemeClr>
                </a:solidFill>
              </a:rPr>
              <a:t>The Active Tag always sends radio signals. </a:t>
            </a:r>
          </a:p>
          <a:p>
            <a:r>
              <a:rPr lang="en-GB" dirty="0" smtClean="0">
                <a:solidFill>
                  <a:schemeClr val="tx1">
                    <a:lumMod val="75000"/>
                    <a:lumOff val="25000"/>
                  </a:schemeClr>
                </a:solidFill>
              </a:rPr>
              <a:t>If a </a:t>
            </a:r>
            <a:r>
              <a:rPr lang="en-GB" dirty="0" smtClean="0">
                <a:solidFill>
                  <a:schemeClr val="tx1">
                    <a:lumMod val="75000"/>
                    <a:lumOff val="25000"/>
                  </a:schemeClr>
                </a:solidFill>
              </a:rPr>
              <a:t>reader </a:t>
            </a:r>
            <a:r>
              <a:rPr lang="en-GB" dirty="0" smtClean="0">
                <a:solidFill>
                  <a:schemeClr val="tx1">
                    <a:lumMod val="75000"/>
                    <a:lumOff val="25000"/>
                  </a:schemeClr>
                </a:solidFill>
              </a:rPr>
              <a:t>enters the area of the tag the communication </a:t>
            </a:r>
            <a:r>
              <a:rPr lang="en-GB" dirty="0" smtClean="0">
                <a:solidFill>
                  <a:schemeClr val="tx1">
                    <a:lumMod val="75000"/>
                    <a:lumOff val="25000"/>
                  </a:schemeClr>
                </a:solidFill>
              </a:rPr>
              <a:t>starts.</a:t>
            </a:r>
            <a:endParaRPr lang="en-GB" dirty="0">
              <a:solidFill>
                <a:schemeClr val="tx1">
                  <a:lumMod val="75000"/>
                  <a:lumOff val="25000"/>
                </a:schemeClr>
              </a:solidFill>
            </a:endParaRPr>
          </a:p>
        </p:txBody>
      </p:sp>
      <p:sp>
        <p:nvSpPr>
          <p:cNvPr id="22" name="Textfeld 21"/>
          <p:cNvSpPr txBox="1"/>
          <p:nvPr/>
        </p:nvSpPr>
        <p:spPr>
          <a:xfrm>
            <a:off x="426295" y="1219566"/>
            <a:ext cx="3024336" cy="400110"/>
          </a:xfrm>
          <a:prstGeom prst="rect">
            <a:avLst/>
          </a:prstGeom>
          <a:noFill/>
        </p:spPr>
        <p:txBody>
          <a:bodyPr wrap="square" rtlCol="0">
            <a:spAutoFit/>
          </a:bodyPr>
          <a:lstStyle/>
          <a:p>
            <a:r>
              <a:rPr lang="en-GB" sz="2000" b="1" dirty="0" smtClean="0">
                <a:latin typeface="Walkway SemiBold" panose="00000400000000000000" pitchFamily="2" charset="0"/>
              </a:rPr>
              <a:t>Communication</a:t>
            </a:r>
            <a:r>
              <a:rPr lang="de-CH" sz="2000" b="1" dirty="0" smtClean="0">
                <a:latin typeface="Walkway SemiBold" panose="00000400000000000000" pitchFamily="2" charset="0"/>
              </a:rPr>
              <a:t> </a:t>
            </a:r>
            <a:r>
              <a:rPr lang="en-GB" sz="2000" b="1" dirty="0" smtClean="0">
                <a:latin typeface="Walkway SemiBold" panose="00000400000000000000" pitchFamily="2" charset="0"/>
              </a:rPr>
              <a:t>process:</a:t>
            </a:r>
            <a:endParaRPr lang="en-GB" sz="2000" b="1" dirty="0">
              <a:latin typeface="Walkway SemiBold" panose="00000400000000000000" pitchFamily="2" charset="0"/>
            </a:endParaRPr>
          </a:p>
        </p:txBody>
      </p:sp>
    </p:spTree>
    <p:extLst>
      <p:ext uri="{BB962C8B-B14F-4D97-AF65-F5344CB8AC3E}">
        <p14:creationId xmlns:p14="http://schemas.microsoft.com/office/powerpoint/2010/main" val="167949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3000" accel="50000" decel="50000" fill="hold" nodeType="clickEffect">
                                  <p:stCondLst>
                                    <p:cond delay="0"/>
                                  </p:stCondLst>
                                  <p:childTnLst>
                                    <p:animMotion origin="layout" path="M -3.05556E-6 2.27231E-6 L 0.40955 -0.15406 " pathEditMode="relative" rAng="0" ptsTypes="AA">
                                      <p:cBhvr>
                                        <p:cTn id="6" dur="1500" fill="hold"/>
                                        <p:tgtEl>
                                          <p:spTgt spid="11"/>
                                        </p:tgtEl>
                                        <p:attrNameLst>
                                          <p:attrName>ppt_x</p:attrName>
                                          <p:attrName>ppt_y</p:attrName>
                                        </p:attrNameLst>
                                      </p:cBhvr>
                                      <p:rCtr x="20469" y="-7718"/>
                                    </p:animMotion>
                                  </p:childTnLst>
                                </p:cTn>
                              </p:par>
                              <p:par>
                                <p:cTn id="7" presetID="42" presetClass="path" presetSubtype="0" repeatCount="3000" accel="50000" decel="50000" fill="hold" nodeType="withEffect">
                                  <p:stCondLst>
                                    <p:cond delay="0"/>
                                  </p:stCondLst>
                                  <p:childTnLst>
                                    <p:animMotion origin="layout" path="M -4.44444E-6 2.16734E-6 L -0.41736 0.19605 " pathEditMode="relative" rAng="0" ptsTypes="AA">
                                      <p:cBhvr>
                                        <p:cTn id="8" dur="1500" fill="hold"/>
                                        <p:tgtEl>
                                          <p:spTgt spid="12"/>
                                        </p:tgtEl>
                                        <p:attrNameLst>
                                          <p:attrName>ppt_x</p:attrName>
                                          <p:attrName>ppt_y</p:attrName>
                                        </p:attrNameLst>
                                      </p:cBhvr>
                                      <p:rCtr x="-20868" y="9787"/>
                                    </p:animMotion>
                                  </p:childTnLst>
                                </p:cTn>
                              </p:par>
                              <p:par>
                                <p:cTn id="9" presetID="1" presetClass="entr" presetSubtype="0" fill="hold"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pc="300" dirty="0" smtClean="0">
                <a:latin typeface="Walkway UltraBold" panose="00000400000000000000" pitchFamily="2" charset="0"/>
              </a:rPr>
              <a:t>FREQUENCIES</a:t>
            </a:r>
            <a:endParaRPr lang="en-GB" spc="300" dirty="0">
              <a:latin typeface="Walkway UltraBold" panose="00000400000000000000" pitchFamily="2"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2836976069"/>
              </p:ext>
            </p:extLst>
          </p:nvPr>
        </p:nvGraphicFramePr>
        <p:xfrm>
          <a:off x="323528" y="987573"/>
          <a:ext cx="8496944" cy="3588925"/>
        </p:xfrm>
        <a:graphic>
          <a:graphicData uri="http://schemas.openxmlformats.org/drawingml/2006/table">
            <a:tbl>
              <a:tblPr firstRow="1" bandRow="1">
                <a:tableStyleId>{073A0DAA-6AF3-43AB-8588-CEC1D06C72B9}</a:tableStyleId>
              </a:tblPr>
              <a:tblGrid>
                <a:gridCol w="1512168"/>
                <a:gridCol w="1742473"/>
                <a:gridCol w="1519309"/>
                <a:gridCol w="1783537"/>
                <a:gridCol w="1939457"/>
              </a:tblGrid>
              <a:tr h="648073">
                <a:tc>
                  <a:txBody>
                    <a:bodyPr/>
                    <a:lstStyle/>
                    <a:p>
                      <a:endParaRPr lang="de-CH" sz="1600" dirty="0" smtClean="0">
                        <a:solidFill>
                          <a:schemeClr val="bg1">
                            <a:lumMod val="95000"/>
                          </a:schemeClr>
                        </a:solidFill>
                        <a:effectLst/>
                        <a:latin typeface="Walkway SemiBold" panose="00000400000000000000" pitchFamily="2"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85000"/>
                            <a:lumOff val="15000"/>
                          </a:schemeClr>
                        </a:gs>
                        <a:gs pos="100000">
                          <a:schemeClr val="tx1">
                            <a:lumMod val="50000"/>
                            <a:lumOff val="50000"/>
                          </a:schemeClr>
                        </a:gs>
                      </a:gsLst>
                      <a:lin ang="5400000" scaled="1"/>
                      <a:tileRect/>
                    </a:gradFill>
                  </a:tcPr>
                </a:tc>
                <a:tc>
                  <a:txBody>
                    <a:bodyPr/>
                    <a:lstStyle/>
                    <a:p>
                      <a:r>
                        <a:rPr lang="de-CH" sz="1600" b="1" spc="0" dirty="0" smtClean="0">
                          <a:solidFill>
                            <a:schemeClr val="bg1">
                              <a:lumMod val="95000"/>
                            </a:schemeClr>
                          </a:solidFill>
                          <a:effectLst/>
                          <a:latin typeface="Walkway SemiBold" panose="00000400000000000000" pitchFamily="2" charset="0"/>
                        </a:rPr>
                        <a:t>Low </a:t>
                      </a:r>
                      <a:r>
                        <a:rPr lang="de-CH" sz="1600" b="1" spc="0" dirty="0" err="1" smtClean="0">
                          <a:solidFill>
                            <a:schemeClr val="bg1">
                              <a:lumMod val="95000"/>
                            </a:schemeClr>
                          </a:solidFill>
                          <a:effectLst/>
                          <a:latin typeface="Walkway SemiBold" panose="00000400000000000000" pitchFamily="2" charset="0"/>
                        </a:rPr>
                        <a:t>frequency</a:t>
                      </a:r>
                      <a:endParaRPr lang="de-CH" sz="1600" b="1" spc="0" dirty="0" smtClean="0">
                        <a:solidFill>
                          <a:schemeClr val="bg1">
                            <a:lumMod val="95000"/>
                          </a:schemeClr>
                        </a:solidFill>
                        <a:effectLst/>
                        <a:latin typeface="Walkway SemiBold" panose="000004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85000"/>
                            <a:lumOff val="15000"/>
                          </a:schemeClr>
                        </a:gs>
                        <a:gs pos="100000">
                          <a:schemeClr val="tx1">
                            <a:lumMod val="50000"/>
                            <a:lumOff val="50000"/>
                          </a:schemeClr>
                        </a:gs>
                      </a:gsLst>
                      <a:lin ang="5400000" scaled="1"/>
                      <a:tileRect/>
                    </a:gradFill>
                  </a:tcPr>
                </a:tc>
                <a:tc>
                  <a:txBody>
                    <a:bodyPr/>
                    <a:lstStyle/>
                    <a:p>
                      <a:r>
                        <a:rPr lang="de-CH" sz="1600" b="1" spc="0" dirty="0" smtClean="0">
                          <a:solidFill>
                            <a:schemeClr val="bg1">
                              <a:lumMod val="95000"/>
                            </a:schemeClr>
                          </a:solidFill>
                          <a:effectLst/>
                          <a:latin typeface="Walkway SemiBold" panose="00000400000000000000" pitchFamily="2" charset="0"/>
                        </a:rPr>
                        <a:t>High </a:t>
                      </a:r>
                      <a:r>
                        <a:rPr lang="de-CH" sz="1600" b="1" spc="0" dirty="0" err="1" smtClean="0">
                          <a:solidFill>
                            <a:schemeClr val="bg1">
                              <a:lumMod val="95000"/>
                            </a:schemeClr>
                          </a:solidFill>
                          <a:effectLst/>
                          <a:latin typeface="Walkway SemiBold" panose="00000400000000000000" pitchFamily="2" charset="0"/>
                        </a:rPr>
                        <a:t>frequency</a:t>
                      </a:r>
                      <a:endParaRPr lang="de-CH" sz="1600" b="1" spc="0" dirty="0">
                        <a:solidFill>
                          <a:schemeClr val="bg1">
                            <a:lumMod val="95000"/>
                          </a:schemeClr>
                        </a:solidFill>
                        <a:effectLst/>
                        <a:latin typeface="Walkway SemiBold" panose="000004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85000"/>
                            <a:lumOff val="15000"/>
                          </a:schemeClr>
                        </a:gs>
                        <a:gs pos="100000">
                          <a:schemeClr val="tx1">
                            <a:lumMod val="50000"/>
                            <a:lumOff val="50000"/>
                          </a:schemeClr>
                        </a:gs>
                      </a:gsLst>
                      <a:lin ang="5400000" scaled="1"/>
                      <a:tileRect/>
                    </a:gradFill>
                  </a:tcPr>
                </a:tc>
                <a:tc>
                  <a:txBody>
                    <a:bodyPr/>
                    <a:lstStyle/>
                    <a:p>
                      <a:pPr marL="0" algn="l" defTabSz="914400" rtl="0" eaLnBrk="1" latinLnBrk="0" hangingPunct="1"/>
                      <a:r>
                        <a:rPr lang="de-CH" sz="1600" b="1" kern="1200" spc="0" dirty="0" smtClean="0">
                          <a:solidFill>
                            <a:schemeClr val="bg1">
                              <a:lumMod val="95000"/>
                            </a:schemeClr>
                          </a:solidFill>
                          <a:effectLst/>
                          <a:latin typeface="Walkway SemiBold" panose="00000400000000000000" pitchFamily="2" charset="0"/>
                          <a:ea typeface="+mn-ea"/>
                          <a:cs typeface="+mn-cs"/>
                        </a:rPr>
                        <a:t>Ultra high </a:t>
                      </a:r>
                      <a:r>
                        <a:rPr lang="de-CH" sz="1600" b="1" kern="1200" spc="0" dirty="0" err="1" smtClean="0">
                          <a:solidFill>
                            <a:schemeClr val="bg1">
                              <a:lumMod val="95000"/>
                            </a:schemeClr>
                          </a:solidFill>
                          <a:effectLst/>
                          <a:latin typeface="Walkway SemiBold" panose="00000400000000000000" pitchFamily="2" charset="0"/>
                          <a:ea typeface="+mn-ea"/>
                          <a:cs typeface="+mn-cs"/>
                        </a:rPr>
                        <a:t>frequency</a:t>
                      </a:r>
                      <a:endParaRPr lang="de-CH" sz="1600" b="1" kern="1200" spc="0" dirty="0">
                        <a:solidFill>
                          <a:schemeClr val="bg1">
                            <a:lumMod val="95000"/>
                          </a:schemeClr>
                        </a:solidFill>
                        <a:effectLst/>
                        <a:latin typeface="Walkway SemiBold" panose="00000400000000000000" pitchFamily="2"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85000"/>
                            <a:lumOff val="15000"/>
                          </a:schemeClr>
                        </a:gs>
                        <a:gs pos="100000">
                          <a:schemeClr val="tx1">
                            <a:lumMod val="50000"/>
                            <a:lumOff val="50000"/>
                          </a:schemeClr>
                        </a:gs>
                      </a:gsLst>
                      <a:lin ang="5400000" scaled="1"/>
                      <a:tileRect/>
                    </a:gradFill>
                  </a:tcPr>
                </a:tc>
                <a:tc>
                  <a:txBody>
                    <a:bodyPr/>
                    <a:lstStyle/>
                    <a:p>
                      <a:pPr marL="0" algn="l" defTabSz="914400" rtl="0" eaLnBrk="1" latinLnBrk="0" hangingPunct="1"/>
                      <a:r>
                        <a:rPr lang="de-CH" sz="1600" b="1" kern="1200" spc="0" dirty="0" err="1" smtClean="0">
                          <a:solidFill>
                            <a:schemeClr val="bg1">
                              <a:lumMod val="95000"/>
                            </a:schemeClr>
                          </a:solidFill>
                          <a:effectLst/>
                          <a:latin typeface="Walkway SemiBold" panose="00000400000000000000" pitchFamily="2" charset="0"/>
                          <a:ea typeface="+mn-ea"/>
                          <a:cs typeface="+mn-cs"/>
                        </a:rPr>
                        <a:t>Mircowave</a:t>
                      </a:r>
                      <a:endParaRPr lang="de-CH" sz="1600" b="1" kern="1200" spc="0" dirty="0" smtClean="0">
                        <a:solidFill>
                          <a:schemeClr val="bg1">
                            <a:lumMod val="95000"/>
                          </a:schemeClr>
                        </a:solidFill>
                        <a:effectLst/>
                        <a:latin typeface="Walkway SemiBold" panose="00000400000000000000" pitchFamily="2" charset="0"/>
                        <a:ea typeface="+mn-ea"/>
                        <a:cs typeface="+mn-cs"/>
                      </a:endParaRPr>
                    </a:p>
                    <a:p>
                      <a:pPr marL="0" algn="l" defTabSz="914400" rtl="0" eaLnBrk="1" latinLnBrk="0" hangingPunct="1"/>
                      <a:endParaRPr lang="de-CH" sz="1600" b="1" kern="1200" spc="0" dirty="0" smtClean="0">
                        <a:solidFill>
                          <a:schemeClr val="bg1">
                            <a:lumMod val="95000"/>
                          </a:schemeClr>
                        </a:solidFill>
                        <a:effectLst/>
                        <a:latin typeface="Walkway SemiBold" panose="00000400000000000000" pitchFamily="2" charset="0"/>
                        <a:ea typeface="+mn-ea"/>
                        <a:cs typeface="+mn-cs"/>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85000"/>
                            <a:lumOff val="15000"/>
                          </a:schemeClr>
                        </a:gs>
                        <a:gs pos="100000">
                          <a:schemeClr val="tx1">
                            <a:lumMod val="50000"/>
                            <a:lumOff val="50000"/>
                          </a:schemeClr>
                        </a:gs>
                      </a:gsLst>
                      <a:lin ang="5400000" scaled="1"/>
                      <a:tileRect/>
                    </a:gradFill>
                  </a:tcPr>
                </a:tc>
              </a:tr>
              <a:tr h="1728192">
                <a:tc>
                  <a:txBody>
                    <a:bodyPr/>
                    <a:lstStyle/>
                    <a:p>
                      <a:pPr marL="0" algn="l" defTabSz="914400" rtl="0" eaLnBrk="1" latinLnBrk="0" hangingPunct="1"/>
                      <a:r>
                        <a:rPr lang="en-GB" sz="1600" b="1" kern="1200" baseline="0" noProof="0" dirty="0" smtClean="0">
                          <a:solidFill>
                            <a:schemeClr val="bg1">
                              <a:lumMod val="95000"/>
                            </a:schemeClr>
                          </a:solidFill>
                          <a:latin typeface="Walkway SemiBold" panose="00000400000000000000" pitchFamily="2" charset="0"/>
                          <a:ea typeface="+mn-ea"/>
                          <a:cs typeface="+mn-cs"/>
                        </a:rPr>
                        <a:t>RFID frequency</a:t>
                      </a:r>
                      <a:endParaRPr lang="en-GB" sz="1600" b="1" kern="1200" noProof="0" dirty="0">
                        <a:solidFill>
                          <a:schemeClr val="bg1">
                            <a:lumMod val="95000"/>
                          </a:schemeClr>
                        </a:solidFill>
                        <a:latin typeface="Walkway SemiBold" panose="00000400000000000000" pitchFamily="2" charset="0"/>
                        <a:ea typeface="+mn-ea"/>
                        <a:cs typeface="+mn-cs"/>
                      </a:endParaRPr>
                    </a:p>
                  </a:txBody>
                  <a:tcPr>
                    <a:lnT w="12700" cap="flat" cmpd="sng" algn="ctr">
                      <a:solidFill>
                        <a:schemeClr val="bg1"/>
                      </a:solidFill>
                      <a:prstDash val="solid"/>
                      <a:round/>
                      <a:headEnd type="none" w="med" len="med"/>
                      <a:tailEnd type="none" w="med" len="med"/>
                    </a:lnT>
                    <a:gradFill flip="none" rotWithShape="1">
                      <a:gsLst>
                        <a:gs pos="0">
                          <a:schemeClr val="tx1">
                            <a:lumMod val="85000"/>
                            <a:lumOff val="15000"/>
                          </a:schemeClr>
                        </a:gs>
                        <a:gs pos="100000">
                          <a:schemeClr val="tx1">
                            <a:lumMod val="50000"/>
                            <a:lumOff val="50000"/>
                          </a:schemeClr>
                        </a:gs>
                      </a:gsLst>
                      <a:lin ang="0" scaled="1"/>
                      <a:tileRect/>
                    </a:gradFill>
                  </a:tcPr>
                </a:tc>
                <a:tc>
                  <a:txBody>
                    <a:bodyPr/>
                    <a:lstStyle/>
                    <a:p>
                      <a:r>
                        <a:rPr lang="de-CH" sz="1600" b="0" i="0" kern="1200" dirty="0" smtClean="0">
                          <a:solidFill>
                            <a:schemeClr val="tx1"/>
                          </a:solidFill>
                          <a:effectLst/>
                          <a:latin typeface="Walkway SemiBold" panose="00000400000000000000" pitchFamily="2" charset="0"/>
                          <a:ea typeface="+mn-ea"/>
                          <a:cs typeface="+mn-cs"/>
                        </a:rPr>
                        <a:t>125 kHz </a:t>
                      </a:r>
                      <a:r>
                        <a:rPr lang="de-CH" sz="1600" b="0" i="0" kern="1200" dirty="0" err="1" smtClean="0">
                          <a:solidFill>
                            <a:schemeClr val="tx1"/>
                          </a:solidFill>
                          <a:effectLst/>
                          <a:latin typeface="Walkway SemiBold" panose="00000400000000000000" pitchFamily="2" charset="0"/>
                          <a:ea typeface="+mn-ea"/>
                          <a:cs typeface="+mn-cs"/>
                        </a:rPr>
                        <a:t>or</a:t>
                      </a:r>
                      <a:endParaRPr lang="de-CH" sz="1600" b="0" i="0" kern="1200" dirty="0" smtClean="0">
                        <a:solidFill>
                          <a:schemeClr val="tx1"/>
                        </a:solidFill>
                        <a:effectLst/>
                        <a:latin typeface="Walkway SemiBold" panose="00000400000000000000" pitchFamily="2" charset="0"/>
                        <a:ea typeface="+mn-ea"/>
                        <a:cs typeface="+mn-cs"/>
                      </a:endParaRPr>
                    </a:p>
                    <a:p>
                      <a:r>
                        <a:rPr lang="de-CH" sz="1600" b="0" i="0" kern="1200" dirty="0" smtClean="0">
                          <a:solidFill>
                            <a:schemeClr val="tx1"/>
                          </a:solidFill>
                          <a:effectLst/>
                          <a:latin typeface="Walkway SemiBold" panose="00000400000000000000" pitchFamily="2" charset="0"/>
                          <a:ea typeface="+mn-ea"/>
                          <a:cs typeface="+mn-cs"/>
                        </a:rPr>
                        <a:t>135.2</a:t>
                      </a:r>
                      <a:r>
                        <a:rPr lang="de-CH" sz="1600" b="0" i="0" kern="1200" baseline="0" dirty="0" smtClean="0">
                          <a:solidFill>
                            <a:schemeClr val="tx1"/>
                          </a:solidFill>
                          <a:effectLst/>
                          <a:latin typeface="Walkway SemiBold" panose="00000400000000000000" pitchFamily="2" charset="0"/>
                          <a:ea typeface="+mn-ea"/>
                          <a:cs typeface="+mn-cs"/>
                        </a:rPr>
                        <a:t> kHz</a:t>
                      </a:r>
                      <a:endParaRPr lang="de-CH" sz="1600" dirty="0">
                        <a:solidFill>
                          <a:schemeClr val="tx1"/>
                        </a:solidFill>
                        <a:latin typeface="Walkway SemiBold" panose="000004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CH" sz="1600" dirty="0" smtClean="0">
                          <a:solidFill>
                            <a:schemeClr val="tx1"/>
                          </a:solidFill>
                          <a:latin typeface="Walkway SemiBold" panose="00000400000000000000" pitchFamily="2" charset="0"/>
                        </a:rPr>
                        <a:t> 13.56 MHz</a:t>
                      </a:r>
                      <a:endParaRPr lang="de-CH" sz="1600" dirty="0">
                        <a:solidFill>
                          <a:schemeClr val="tx1"/>
                        </a:solidFill>
                        <a:latin typeface="Walkway SemiBold"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CH" sz="1600" dirty="0" smtClean="0">
                          <a:solidFill>
                            <a:schemeClr val="tx1"/>
                          </a:solidFill>
                          <a:latin typeface="Walkway SemiBold" panose="00000400000000000000" pitchFamily="2" charset="0"/>
                        </a:rPr>
                        <a:t>Passive</a:t>
                      </a:r>
                      <a:r>
                        <a:rPr lang="de-CH" sz="1600" baseline="0" dirty="0" smtClean="0">
                          <a:solidFill>
                            <a:schemeClr val="tx1"/>
                          </a:solidFill>
                          <a:latin typeface="Walkway SemiBold" panose="00000400000000000000" pitchFamily="2" charset="0"/>
                        </a:rPr>
                        <a:t>:</a:t>
                      </a:r>
                    </a:p>
                    <a:p>
                      <a:r>
                        <a:rPr lang="de-CH" sz="1600" baseline="0" dirty="0" smtClean="0">
                          <a:solidFill>
                            <a:schemeClr val="tx1"/>
                          </a:solidFill>
                          <a:latin typeface="Walkway SemiBold" panose="00000400000000000000" pitchFamily="2" charset="0"/>
                        </a:rPr>
                        <a:t>915 MHz  US</a:t>
                      </a:r>
                    </a:p>
                    <a:p>
                      <a:r>
                        <a:rPr lang="de-CH" sz="1600" baseline="0" dirty="0" smtClean="0">
                          <a:solidFill>
                            <a:schemeClr val="tx1"/>
                          </a:solidFill>
                          <a:latin typeface="Walkway SemiBold" panose="00000400000000000000" pitchFamily="2" charset="0"/>
                        </a:rPr>
                        <a:t>868 MHz Europe</a:t>
                      </a:r>
                    </a:p>
                    <a:p>
                      <a:endParaRPr lang="de-CH" sz="800" baseline="0" dirty="0" smtClean="0">
                        <a:solidFill>
                          <a:schemeClr val="tx1"/>
                        </a:solidFill>
                        <a:latin typeface="Walkway SemiBold" panose="00000400000000000000" pitchFamily="2" charset="0"/>
                      </a:endParaRPr>
                    </a:p>
                    <a:p>
                      <a:r>
                        <a:rPr lang="de-CH" sz="1600" baseline="0" dirty="0" err="1" smtClean="0">
                          <a:solidFill>
                            <a:schemeClr val="tx1"/>
                          </a:solidFill>
                          <a:latin typeface="Walkway SemiBold" panose="00000400000000000000" pitchFamily="2" charset="0"/>
                        </a:rPr>
                        <a:t>Active</a:t>
                      </a:r>
                      <a:r>
                        <a:rPr lang="de-CH" sz="1600" baseline="0" dirty="0" smtClean="0">
                          <a:solidFill>
                            <a:schemeClr val="tx1"/>
                          </a:solidFill>
                          <a:latin typeface="Walkway SemiBold" panose="00000400000000000000" pitchFamily="2" charset="0"/>
                        </a:rPr>
                        <a:t>:</a:t>
                      </a:r>
                    </a:p>
                    <a:p>
                      <a:r>
                        <a:rPr lang="de-CH" sz="1600" baseline="0" dirty="0" smtClean="0">
                          <a:solidFill>
                            <a:schemeClr val="tx1"/>
                          </a:solidFill>
                          <a:latin typeface="Walkway SemiBold" panose="00000400000000000000" pitchFamily="2" charset="0"/>
                        </a:rPr>
                        <a:t>315 MHz </a:t>
                      </a:r>
                      <a:r>
                        <a:rPr lang="de-CH" sz="1600" baseline="0" dirty="0" err="1" smtClean="0">
                          <a:solidFill>
                            <a:schemeClr val="tx1"/>
                          </a:solidFill>
                          <a:latin typeface="Walkway SemiBold" panose="00000400000000000000" pitchFamily="2" charset="0"/>
                        </a:rPr>
                        <a:t>or</a:t>
                      </a:r>
                      <a:endParaRPr lang="de-CH" sz="1600" baseline="0" dirty="0" smtClean="0">
                        <a:solidFill>
                          <a:schemeClr val="tx1"/>
                        </a:solidFill>
                        <a:latin typeface="Walkway SemiBold" panose="00000400000000000000" pitchFamily="2" charset="0"/>
                      </a:endParaRPr>
                    </a:p>
                    <a:p>
                      <a:r>
                        <a:rPr lang="de-CH" sz="1600" baseline="0" dirty="0" smtClean="0">
                          <a:solidFill>
                            <a:schemeClr val="tx1"/>
                          </a:solidFill>
                          <a:latin typeface="Walkway SemiBold" panose="00000400000000000000" pitchFamily="2" charset="0"/>
                        </a:rPr>
                        <a:t>433 MHz </a:t>
                      </a:r>
                      <a:endParaRPr lang="de-CH" sz="1600" dirty="0">
                        <a:solidFill>
                          <a:schemeClr val="tx1"/>
                        </a:solidFill>
                        <a:latin typeface="Walkway SemiBold"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smtClean="0">
                          <a:solidFill>
                            <a:schemeClr val="tx1"/>
                          </a:solidFill>
                          <a:latin typeface="Walkway SemiBold" panose="00000400000000000000" pitchFamily="2" charset="0"/>
                        </a:rPr>
                        <a:t>2.45 GHz or 5.8 GHz</a:t>
                      </a:r>
                      <a:endParaRPr lang="de-CH" sz="1600" dirty="0">
                        <a:solidFill>
                          <a:schemeClr val="tx1"/>
                        </a:solidFill>
                        <a:latin typeface="Walkway SemiBold" panose="000004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06330">
                <a:tc>
                  <a:txBody>
                    <a:bodyPr/>
                    <a:lstStyle/>
                    <a:p>
                      <a:pPr marL="0" algn="l" defTabSz="914400" rtl="0" eaLnBrk="1" latinLnBrk="0" hangingPunct="1"/>
                      <a:r>
                        <a:rPr lang="de-CH" sz="1600" b="1" kern="1200" dirty="0" smtClean="0">
                          <a:solidFill>
                            <a:schemeClr val="bg1">
                              <a:lumMod val="95000"/>
                            </a:schemeClr>
                          </a:solidFill>
                          <a:latin typeface="Walkway SemiBold" panose="00000400000000000000" pitchFamily="2" charset="0"/>
                          <a:ea typeface="+mn-ea"/>
                          <a:cs typeface="+mn-cs"/>
                        </a:rPr>
                        <a:t>Range</a:t>
                      </a:r>
                      <a:endParaRPr lang="de-CH" sz="1600" b="1" kern="1200" dirty="0">
                        <a:solidFill>
                          <a:schemeClr val="bg1">
                            <a:lumMod val="95000"/>
                          </a:schemeClr>
                        </a:solidFill>
                        <a:latin typeface="Walkway SemiBold" panose="00000400000000000000" pitchFamily="2" charset="0"/>
                        <a:ea typeface="+mn-ea"/>
                        <a:cs typeface="+mn-cs"/>
                      </a:endParaRPr>
                    </a:p>
                  </a:txBody>
                  <a:tcPr>
                    <a:gradFill flip="none" rotWithShape="1">
                      <a:gsLst>
                        <a:gs pos="0">
                          <a:schemeClr val="tx1">
                            <a:lumMod val="85000"/>
                            <a:lumOff val="15000"/>
                          </a:schemeClr>
                        </a:gs>
                        <a:gs pos="100000">
                          <a:schemeClr val="tx1">
                            <a:lumMod val="50000"/>
                            <a:lumOff val="50000"/>
                          </a:schemeClr>
                        </a:gs>
                      </a:gsLst>
                      <a:lin ang="0" scaled="1"/>
                      <a:tileRect/>
                    </a:gradFill>
                  </a:tcPr>
                </a:tc>
                <a:tc>
                  <a:txBody>
                    <a:bodyPr/>
                    <a:lstStyle/>
                    <a:p>
                      <a:r>
                        <a:rPr lang="de-CH" sz="1600" dirty="0" smtClean="0">
                          <a:solidFill>
                            <a:schemeClr val="tx1"/>
                          </a:solidFill>
                          <a:latin typeface="Walkway SemiBold" panose="00000400000000000000" pitchFamily="2" charset="0"/>
                        </a:rPr>
                        <a:t>Low -</a:t>
                      </a:r>
                      <a:r>
                        <a:rPr lang="de-CH" sz="1600" baseline="0" dirty="0" smtClean="0">
                          <a:solidFill>
                            <a:schemeClr val="tx1"/>
                          </a:solidFill>
                          <a:latin typeface="Walkway SemiBold" panose="00000400000000000000" pitchFamily="2" charset="0"/>
                        </a:rPr>
                        <a:t> </a:t>
                      </a:r>
                      <a:r>
                        <a:rPr lang="de-CH" sz="1600" baseline="0" dirty="0" err="1" smtClean="0">
                          <a:solidFill>
                            <a:schemeClr val="tx1"/>
                          </a:solidFill>
                          <a:latin typeface="Walkway SemiBold" panose="00000400000000000000" pitchFamily="2" charset="0"/>
                        </a:rPr>
                        <a:t>max</a:t>
                      </a:r>
                      <a:r>
                        <a:rPr lang="de-CH" sz="1600" baseline="0" dirty="0" smtClean="0">
                          <a:solidFill>
                            <a:schemeClr val="tx1"/>
                          </a:solidFill>
                          <a:latin typeface="Walkway SemiBold" panose="00000400000000000000" pitchFamily="2" charset="0"/>
                        </a:rPr>
                        <a:t> 10 cm</a:t>
                      </a:r>
                      <a:endParaRPr lang="de-CH" sz="1600" dirty="0">
                        <a:solidFill>
                          <a:schemeClr val="tx1"/>
                        </a:solidFill>
                        <a:latin typeface="Walkway SemiBold" panose="000004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CH" sz="1600" dirty="0" smtClean="0">
                          <a:solidFill>
                            <a:schemeClr val="tx1"/>
                          </a:solidFill>
                          <a:latin typeface="Walkway SemiBold" panose="00000400000000000000" pitchFamily="2" charset="0"/>
                        </a:rPr>
                        <a:t>Moderate – </a:t>
                      </a:r>
                    </a:p>
                    <a:p>
                      <a:r>
                        <a:rPr lang="de-CH" sz="1600" dirty="0" smtClean="0">
                          <a:solidFill>
                            <a:schemeClr val="tx1"/>
                          </a:solidFill>
                          <a:latin typeface="Walkway SemiBold" panose="00000400000000000000" pitchFamily="2" charset="0"/>
                        </a:rPr>
                        <a:t>10</a:t>
                      </a:r>
                      <a:r>
                        <a:rPr lang="de-CH" sz="1600" baseline="0" dirty="0" smtClean="0">
                          <a:solidFill>
                            <a:schemeClr val="tx1"/>
                          </a:solidFill>
                          <a:latin typeface="Walkway SemiBold" panose="00000400000000000000" pitchFamily="2" charset="0"/>
                        </a:rPr>
                        <a:t> cm – 1 m</a:t>
                      </a:r>
                      <a:endParaRPr lang="de-CH" sz="1600" dirty="0">
                        <a:solidFill>
                          <a:schemeClr val="tx1"/>
                        </a:solidFill>
                        <a:latin typeface="Walkway SemiBold"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CH" sz="1600" dirty="0" smtClean="0">
                          <a:solidFill>
                            <a:schemeClr val="tx1"/>
                          </a:solidFill>
                          <a:latin typeface="Walkway SemiBold" panose="00000400000000000000" pitchFamily="2" charset="0"/>
                        </a:rPr>
                        <a:t>Moderate – </a:t>
                      </a:r>
                    </a:p>
                    <a:p>
                      <a:r>
                        <a:rPr lang="de-CH" sz="1600" dirty="0" err="1" smtClean="0">
                          <a:solidFill>
                            <a:schemeClr val="tx1"/>
                          </a:solidFill>
                          <a:latin typeface="Walkway SemiBold" panose="00000400000000000000" pitchFamily="2" charset="0"/>
                        </a:rPr>
                        <a:t>max</a:t>
                      </a:r>
                      <a:r>
                        <a:rPr lang="de-CH" sz="1600" dirty="0" smtClean="0">
                          <a:solidFill>
                            <a:schemeClr val="tx1"/>
                          </a:solidFill>
                          <a:latin typeface="Walkway SemiBold" panose="00000400000000000000" pitchFamily="2" charset="0"/>
                        </a:rPr>
                        <a:t> 12 m</a:t>
                      </a:r>
                      <a:endParaRPr lang="de-CH" sz="1600" dirty="0">
                        <a:solidFill>
                          <a:schemeClr val="tx1"/>
                        </a:solidFill>
                        <a:latin typeface="Walkway SemiBold"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CH" sz="1600" dirty="0" smtClean="0">
                          <a:solidFill>
                            <a:schemeClr val="tx1"/>
                          </a:solidFill>
                          <a:latin typeface="Walkway SemiBold" panose="00000400000000000000" pitchFamily="2" charset="0"/>
                        </a:rPr>
                        <a:t>High</a:t>
                      </a:r>
                      <a:r>
                        <a:rPr lang="de-CH" sz="1600" baseline="0" dirty="0" smtClean="0">
                          <a:solidFill>
                            <a:schemeClr val="tx1"/>
                          </a:solidFill>
                          <a:latin typeface="Walkway SemiBold" panose="00000400000000000000" pitchFamily="2" charset="0"/>
                        </a:rPr>
                        <a:t> – 100 m</a:t>
                      </a:r>
                      <a:endParaRPr lang="de-CH" sz="1600" dirty="0">
                        <a:solidFill>
                          <a:schemeClr val="tx1"/>
                        </a:solidFill>
                        <a:latin typeface="Walkway SemiBold" panose="000004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06330">
                <a:tc>
                  <a:txBody>
                    <a:bodyPr/>
                    <a:lstStyle/>
                    <a:p>
                      <a:pPr marL="0" algn="l" defTabSz="914400" rtl="0" eaLnBrk="1" latinLnBrk="0" hangingPunct="1"/>
                      <a:r>
                        <a:rPr lang="de-CH" sz="1600" b="1" kern="1200" dirty="0" smtClean="0">
                          <a:solidFill>
                            <a:schemeClr val="bg1">
                              <a:lumMod val="95000"/>
                            </a:schemeClr>
                          </a:solidFill>
                          <a:latin typeface="Walkway SemiBold" panose="00000400000000000000" pitchFamily="2" charset="0"/>
                          <a:ea typeface="+mn-ea"/>
                          <a:cs typeface="+mn-cs"/>
                        </a:rPr>
                        <a:t>Data Speed</a:t>
                      </a:r>
                      <a:endParaRPr lang="de-CH" sz="1600" b="1" kern="1200" dirty="0">
                        <a:solidFill>
                          <a:schemeClr val="bg1">
                            <a:lumMod val="95000"/>
                          </a:schemeClr>
                        </a:solidFill>
                        <a:latin typeface="Walkway SemiBold" panose="00000400000000000000" pitchFamily="2" charset="0"/>
                        <a:ea typeface="+mn-ea"/>
                        <a:cs typeface="+mn-cs"/>
                      </a:endParaRPr>
                    </a:p>
                  </a:txBody>
                  <a:tcPr>
                    <a:gradFill flip="none" rotWithShape="1">
                      <a:gsLst>
                        <a:gs pos="0">
                          <a:schemeClr val="tx1">
                            <a:lumMod val="85000"/>
                            <a:lumOff val="15000"/>
                          </a:schemeClr>
                        </a:gs>
                        <a:gs pos="100000">
                          <a:schemeClr val="tx1">
                            <a:lumMod val="50000"/>
                            <a:lumOff val="50000"/>
                          </a:schemeClr>
                        </a:gs>
                      </a:gsLst>
                      <a:lin ang="0" scaled="1"/>
                      <a:tileRect/>
                    </a:gradFill>
                  </a:tcPr>
                </a:tc>
                <a:tc>
                  <a:txBody>
                    <a:bodyPr/>
                    <a:lstStyle/>
                    <a:p>
                      <a:pPr marL="0" algn="l" defTabSz="914400" rtl="0" eaLnBrk="1" latinLnBrk="0" hangingPunct="1"/>
                      <a:r>
                        <a:rPr lang="de-CH" sz="1600" kern="1200" dirty="0" smtClean="0">
                          <a:solidFill>
                            <a:schemeClr val="tx1"/>
                          </a:solidFill>
                          <a:latin typeface="Walkway SemiBold" panose="00000400000000000000" pitchFamily="2" charset="0"/>
                          <a:ea typeface="+mn-ea"/>
                          <a:cs typeface="+mn-cs"/>
                        </a:rPr>
                        <a:t>Low</a:t>
                      </a:r>
                      <a:endParaRPr lang="de-CH" sz="1600" kern="1200" dirty="0">
                        <a:solidFill>
                          <a:schemeClr val="tx1"/>
                        </a:solidFill>
                        <a:latin typeface="Walkway SemiBold" panose="00000400000000000000" pitchFamily="2" charset="0"/>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l" defTabSz="914400" rtl="0" eaLnBrk="1" latinLnBrk="0" hangingPunct="1"/>
                      <a:r>
                        <a:rPr lang="de-CH" sz="1600" kern="1200" dirty="0" smtClean="0">
                          <a:solidFill>
                            <a:schemeClr val="tx1"/>
                          </a:solidFill>
                          <a:latin typeface="Walkway SemiBold" panose="00000400000000000000" pitchFamily="2" charset="0"/>
                          <a:ea typeface="+mn-ea"/>
                          <a:cs typeface="+mn-cs"/>
                        </a:rPr>
                        <a:t>Low / moderate</a:t>
                      </a:r>
                      <a:endParaRPr lang="de-CH" sz="1600" kern="1200" dirty="0">
                        <a:solidFill>
                          <a:schemeClr val="tx1"/>
                        </a:solidFill>
                        <a:latin typeface="Walkway SemiBold"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r>
                        <a:rPr lang="de-CH" sz="1600" kern="1200" dirty="0" smtClean="0">
                          <a:solidFill>
                            <a:schemeClr val="tx1"/>
                          </a:solidFill>
                          <a:latin typeface="Walkway SemiBold" panose="00000400000000000000" pitchFamily="2" charset="0"/>
                          <a:ea typeface="+mn-ea"/>
                          <a:cs typeface="+mn-cs"/>
                        </a:rPr>
                        <a:t>fast</a:t>
                      </a:r>
                      <a:endParaRPr lang="de-CH" sz="1600" kern="1200" dirty="0">
                        <a:solidFill>
                          <a:schemeClr val="tx1"/>
                        </a:solidFill>
                        <a:latin typeface="Walkway SemiBold"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l" defTabSz="914400" rtl="0" eaLnBrk="1" latinLnBrk="0" hangingPunct="1"/>
                      <a:r>
                        <a:rPr lang="de-CH" sz="1600" kern="1200" dirty="0" err="1" smtClean="0">
                          <a:solidFill>
                            <a:schemeClr val="tx1"/>
                          </a:solidFill>
                          <a:latin typeface="Walkway SemiBold" panose="00000400000000000000" pitchFamily="2" charset="0"/>
                          <a:ea typeface="+mn-ea"/>
                          <a:cs typeface="+mn-cs"/>
                        </a:rPr>
                        <a:t>very</a:t>
                      </a:r>
                      <a:r>
                        <a:rPr lang="de-CH" sz="1600" kern="1200" dirty="0" smtClean="0">
                          <a:solidFill>
                            <a:schemeClr val="tx1"/>
                          </a:solidFill>
                          <a:latin typeface="Walkway SemiBold" panose="00000400000000000000" pitchFamily="2" charset="0"/>
                          <a:ea typeface="+mn-ea"/>
                          <a:cs typeface="+mn-cs"/>
                        </a:rPr>
                        <a:t> fast</a:t>
                      </a:r>
                      <a:endParaRPr lang="de-CH" sz="1600" kern="1200" dirty="0">
                        <a:solidFill>
                          <a:schemeClr val="tx1"/>
                        </a:solidFill>
                        <a:latin typeface="Walkway SemiBold"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r>
            </a:tbl>
          </a:graphicData>
        </a:graphic>
      </p:graphicFrame>
      <p:sp>
        <p:nvSpPr>
          <p:cNvPr id="8" name="Datumsplatzhalter 7"/>
          <p:cNvSpPr>
            <a:spLocks noGrp="1"/>
          </p:cNvSpPr>
          <p:nvPr>
            <p:ph type="dt" sz="half" idx="10"/>
          </p:nvPr>
        </p:nvSpPr>
        <p:spPr/>
        <p:txBody>
          <a:bodyPr/>
          <a:lstStyle/>
          <a:p>
            <a:fld id="{96420022-EABF-4E76-902B-E79E86A4A1CA}" type="datetime1">
              <a:rPr lang="de-DE" smtClean="0"/>
              <a:t>12.06.2014</a:t>
            </a:fld>
            <a:endParaRPr lang="de-CH" dirty="0"/>
          </a:p>
        </p:txBody>
      </p:sp>
      <p:sp>
        <p:nvSpPr>
          <p:cNvPr id="9" name="Fußzeilenplatzhalter 8"/>
          <p:cNvSpPr>
            <a:spLocks noGrp="1"/>
          </p:cNvSpPr>
          <p:nvPr>
            <p:ph type="ftr" sz="quarter" idx="11"/>
          </p:nvPr>
        </p:nvSpPr>
        <p:spPr/>
        <p:txBody>
          <a:bodyPr/>
          <a:lstStyle/>
          <a:p>
            <a:r>
              <a:rPr lang="de-CH" smtClean="0"/>
              <a:t>RFID – Physical Computing</a:t>
            </a:r>
            <a:endParaRPr lang="de-CH" dirty="0" smtClean="0"/>
          </a:p>
        </p:txBody>
      </p:sp>
      <p:sp>
        <p:nvSpPr>
          <p:cNvPr id="10" name="Foliennummernplatzhalter 9"/>
          <p:cNvSpPr>
            <a:spLocks noGrp="1"/>
          </p:cNvSpPr>
          <p:nvPr>
            <p:ph type="sldNum" sz="quarter" idx="12"/>
          </p:nvPr>
        </p:nvSpPr>
        <p:spPr/>
        <p:txBody>
          <a:bodyPr/>
          <a:lstStyle/>
          <a:p>
            <a:fld id="{373A78FD-5462-4B4E-BC00-C49F346D2485}" type="slidenum">
              <a:rPr lang="de-CH" smtClean="0"/>
              <a:t>11</a:t>
            </a:fld>
            <a:endParaRPr lang="de-CH" dirty="0"/>
          </a:p>
        </p:txBody>
      </p:sp>
    </p:spTree>
    <p:extLst>
      <p:ext uri="{BB962C8B-B14F-4D97-AF65-F5344CB8AC3E}">
        <p14:creationId xmlns:p14="http://schemas.microsoft.com/office/powerpoint/2010/main" val="3583918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923678"/>
            <a:ext cx="7992888" cy="673584"/>
          </a:xfrm>
        </p:spPr>
        <p:txBody>
          <a:bodyPr>
            <a:noAutofit/>
          </a:bodyPr>
          <a:lstStyle/>
          <a:p>
            <a:r>
              <a:rPr lang="en-US" sz="5400" dirty="0" smtClean="0"/>
              <a:t>RFID </a:t>
            </a:r>
            <a:br>
              <a:rPr lang="en-US" sz="5400" dirty="0" smtClean="0"/>
            </a:br>
            <a:r>
              <a:rPr lang="en-US" sz="5400" dirty="0" smtClean="0">
                <a:latin typeface="Walkway UltraBold" panose="00000400000000000000" pitchFamily="2" charset="0"/>
              </a:rPr>
              <a:t>APPLICATION AREAS</a:t>
            </a:r>
            <a:endParaRPr lang="en-US" sz="5400" dirty="0">
              <a:latin typeface="Walkway UltraBold" panose="00000400000000000000" pitchFamily="2" charset="0"/>
            </a:endParaRPr>
          </a:p>
        </p:txBody>
      </p:sp>
      <p:sp>
        <p:nvSpPr>
          <p:cNvPr id="4" name="Datumsplatzhalter 3"/>
          <p:cNvSpPr>
            <a:spLocks noGrp="1"/>
          </p:cNvSpPr>
          <p:nvPr>
            <p:ph type="dt" sz="half" idx="10"/>
          </p:nvPr>
        </p:nvSpPr>
        <p:spPr/>
        <p:txBody>
          <a:bodyPr/>
          <a:lstStyle/>
          <a:p>
            <a:r>
              <a:rPr lang="de-CH" dirty="0"/>
              <a:t>06.06.2014</a:t>
            </a:r>
          </a:p>
        </p:txBody>
      </p:sp>
      <p:sp>
        <p:nvSpPr>
          <p:cNvPr id="5" name="Fußzeilenplatzhalter 4"/>
          <p:cNvSpPr>
            <a:spLocks noGrp="1"/>
          </p:cNvSpPr>
          <p:nvPr>
            <p:ph type="ftr" sz="quarter" idx="11"/>
          </p:nvPr>
        </p:nvSpPr>
        <p:spPr/>
        <p:txBody>
          <a:bodyPr/>
          <a:lstStyle/>
          <a:p>
            <a:r>
              <a:rPr lang="de-CH" dirty="0" smtClean="0"/>
              <a:t>RFID – </a:t>
            </a:r>
            <a:r>
              <a:rPr lang="de-CH" dirty="0" err="1" smtClean="0"/>
              <a:t>Physical</a:t>
            </a:r>
            <a:r>
              <a:rPr lang="de-CH" dirty="0" smtClean="0"/>
              <a:t> Computing</a:t>
            </a:r>
            <a:endParaRPr lang="de-CH" dirty="0"/>
          </a:p>
        </p:txBody>
      </p:sp>
      <p:sp>
        <p:nvSpPr>
          <p:cNvPr id="6" name="Foliennummernplatzhalter 5"/>
          <p:cNvSpPr>
            <a:spLocks noGrp="1"/>
          </p:cNvSpPr>
          <p:nvPr>
            <p:ph type="sldNum" sz="quarter" idx="12"/>
          </p:nvPr>
        </p:nvSpPr>
        <p:spPr/>
        <p:txBody>
          <a:bodyPr/>
          <a:lstStyle/>
          <a:p>
            <a:fld id="{D7B0D9D1-0441-4EEB-A936-046057F0214C}" type="slidenum">
              <a:rPr lang="de-CH" smtClean="0"/>
              <a:pPr/>
              <a:t>12</a:t>
            </a:fld>
            <a:endParaRPr lang="de-CH" dirty="0"/>
          </a:p>
        </p:txBody>
      </p:sp>
    </p:spTree>
    <p:extLst>
      <p:ext uri="{BB962C8B-B14F-4D97-AF65-F5344CB8AC3E}">
        <p14:creationId xmlns:p14="http://schemas.microsoft.com/office/powerpoint/2010/main" val="457009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41480"/>
            <a:ext cx="6172200" cy="529568"/>
          </a:xfrm>
        </p:spPr>
        <p:txBody>
          <a:bodyPr>
            <a:normAutofit fontScale="90000"/>
          </a:bodyPr>
          <a:lstStyle/>
          <a:p>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49965700"/>
              </p:ext>
            </p:extLst>
          </p:nvPr>
        </p:nvGraphicFramePr>
        <p:xfrm>
          <a:off x="926214" y="1"/>
          <a:ext cx="7074786" cy="4890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de-CH" dirty="0"/>
              <a:t>06.06.2014</a:t>
            </a:r>
          </a:p>
        </p:txBody>
      </p:sp>
      <p:sp>
        <p:nvSpPr>
          <p:cNvPr id="5" name="Footer Placeholder 4"/>
          <p:cNvSpPr>
            <a:spLocks noGrp="1"/>
          </p:cNvSpPr>
          <p:nvPr>
            <p:ph type="ftr" sz="quarter" idx="11"/>
          </p:nvPr>
        </p:nvSpPr>
        <p:spPr>
          <a:xfrm>
            <a:off x="3124200" y="4788355"/>
            <a:ext cx="2895600" cy="273844"/>
          </a:xfrm>
        </p:spPr>
        <p:txBody>
          <a:bodyPr/>
          <a:lstStyle/>
          <a:p>
            <a:r>
              <a:rPr lang="de-CH" dirty="0"/>
              <a:t>RFID – </a:t>
            </a:r>
            <a:r>
              <a:rPr lang="de-CH" dirty="0" err="1"/>
              <a:t>Physical</a:t>
            </a:r>
            <a:r>
              <a:rPr lang="de-CH" dirty="0"/>
              <a:t> Computing</a:t>
            </a:r>
          </a:p>
        </p:txBody>
      </p:sp>
      <p:sp>
        <p:nvSpPr>
          <p:cNvPr id="6" name="Slide Number Placeholder 5"/>
          <p:cNvSpPr>
            <a:spLocks noGrp="1"/>
          </p:cNvSpPr>
          <p:nvPr>
            <p:ph type="sldNum" sz="quarter" idx="12"/>
          </p:nvPr>
        </p:nvSpPr>
        <p:spPr/>
        <p:txBody>
          <a:bodyPr/>
          <a:lstStyle/>
          <a:p>
            <a:fld id="{D7B0D9D1-0441-4EEB-A936-046057F0214C}" type="slidenum">
              <a:rPr lang="de-CH" smtClean="0"/>
              <a:pPr/>
              <a:t>13</a:t>
            </a:fld>
            <a:endParaRPr lang="de-CH" dirty="0"/>
          </a:p>
        </p:txBody>
      </p:sp>
    </p:spTree>
    <p:extLst>
      <p:ext uri="{BB962C8B-B14F-4D97-AF65-F5344CB8AC3E}">
        <p14:creationId xmlns:p14="http://schemas.microsoft.com/office/powerpoint/2010/main" val="3389531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3111"/>
            <a:ext cx="8172000" cy="529568"/>
          </a:xfrm>
        </p:spPr>
        <p:txBody>
          <a:bodyPr>
            <a:noAutofit/>
          </a:bodyPr>
          <a:lstStyle/>
          <a:p>
            <a:r>
              <a:rPr lang="en-US" sz="4000" dirty="0" smtClean="0"/>
              <a:t>ITEM </a:t>
            </a:r>
            <a:r>
              <a:rPr lang="en-US" sz="4000" dirty="0" smtClean="0">
                <a:latin typeface="Walkway UltraBold" panose="00000400000000000000" pitchFamily="2" charset="0"/>
              </a:rPr>
              <a:t>TRACKING</a:t>
            </a:r>
            <a:r>
              <a:rPr lang="en-US" sz="4000" dirty="0" smtClean="0"/>
              <a:t> AND </a:t>
            </a:r>
            <a:r>
              <a:rPr lang="en-US" sz="4000" dirty="0" smtClean="0">
                <a:latin typeface="Walkway UltraBold" panose="00000400000000000000" pitchFamily="2" charset="0"/>
              </a:rPr>
              <a:t>TRACING</a:t>
            </a:r>
            <a:endParaRPr lang="en-US" sz="4000" dirty="0">
              <a:latin typeface="Walkway UltraBold" panose="00000400000000000000" pitchFamily="2" charset="0"/>
            </a:endParaRPr>
          </a:p>
        </p:txBody>
      </p:sp>
      <p:sp>
        <p:nvSpPr>
          <p:cNvPr id="4" name="Date Placeholder 3"/>
          <p:cNvSpPr>
            <a:spLocks noGrp="1"/>
          </p:cNvSpPr>
          <p:nvPr>
            <p:ph type="dt" sz="half" idx="10"/>
          </p:nvPr>
        </p:nvSpPr>
        <p:spPr/>
        <p:txBody>
          <a:bodyPr/>
          <a:lstStyle/>
          <a:p>
            <a:r>
              <a:rPr lang="de-CH" dirty="0"/>
              <a:t>06.06.2014</a:t>
            </a:r>
          </a:p>
        </p:txBody>
      </p:sp>
      <p:sp>
        <p:nvSpPr>
          <p:cNvPr id="5" name="Footer Placeholder 4"/>
          <p:cNvSpPr>
            <a:spLocks noGrp="1"/>
          </p:cNvSpPr>
          <p:nvPr>
            <p:ph type="ftr" sz="quarter" idx="11"/>
          </p:nvPr>
        </p:nvSpPr>
        <p:spPr/>
        <p:txBody>
          <a:bodyPr/>
          <a:lstStyle/>
          <a:p>
            <a:r>
              <a:rPr lang="de-CH" dirty="0" smtClean="0"/>
              <a:t>RFID </a:t>
            </a:r>
            <a:r>
              <a:rPr lang="de-CH" dirty="0"/>
              <a:t>– </a:t>
            </a:r>
            <a:r>
              <a:rPr lang="de-CH" dirty="0" err="1"/>
              <a:t>Physical</a:t>
            </a:r>
            <a:r>
              <a:rPr lang="de-CH" dirty="0"/>
              <a:t> </a:t>
            </a:r>
            <a:r>
              <a:rPr lang="de-CH" dirty="0" smtClean="0"/>
              <a:t>Computing</a:t>
            </a:r>
            <a:endParaRPr lang="de-CH" dirty="0"/>
          </a:p>
        </p:txBody>
      </p:sp>
      <p:sp>
        <p:nvSpPr>
          <p:cNvPr id="6" name="Slide Number Placeholder 5"/>
          <p:cNvSpPr>
            <a:spLocks noGrp="1"/>
          </p:cNvSpPr>
          <p:nvPr>
            <p:ph type="sldNum" sz="quarter" idx="12"/>
          </p:nvPr>
        </p:nvSpPr>
        <p:spPr/>
        <p:txBody>
          <a:bodyPr/>
          <a:lstStyle/>
          <a:p>
            <a:fld id="{D7B0D9D1-0441-4EEB-A936-046057F0214C}" type="slidenum">
              <a:rPr lang="de-CH" smtClean="0"/>
              <a:pPr/>
              <a:t>14</a:t>
            </a:fld>
            <a:endParaRPr lang="de-CH" dirty="0"/>
          </a:p>
        </p:txBody>
      </p:sp>
      <p:sp>
        <p:nvSpPr>
          <p:cNvPr id="7" name="Content Placeholder 6"/>
          <p:cNvSpPr>
            <a:spLocks noGrp="1"/>
          </p:cNvSpPr>
          <p:nvPr>
            <p:ph idx="1"/>
          </p:nvPr>
        </p:nvSpPr>
        <p:spPr>
          <a:xfrm>
            <a:off x="1485900" y="732581"/>
            <a:ext cx="6172200" cy="1335113"/>
          </a:xfrm>
        </p:spPr>
        <p:txBody>
          <a:bodyPr>
            <a:normAutofit/>
          </a:bodyPr>
          <a:lstStyle/>
          <a:p>
            <a:r>
              <a:rPr lang="en-US" sz="2000" dirty="0">
                <a:solidFill>
                  <a:schemeClr val="tx1">
                    <a:lumMod val="75000"/>
                    <a:lumOff val="25000"/>
                  </a:schemeClr>
                </a:solidFill>
                <a:latin typeface="+mn-lt"/>
                <a:ea typeface="+mn-ea"/>
                <a:cs typeface="+mn-cs"/>
              </a:rPr>
              <a:t>Attaching a tag on an item to be tracked</a:t>
            </a:r>
          </a:p>
          <a:p>
            <a:r>
              <a:rPr lang="en-US" sz="2000" dirty="0">
                <a:solidFill>
                  <a:schemeClr val="tx1">
                    <a:lumMod val="75000"/>
                    <a:lumOff val="25000"/>
                  </a:schemeClr>
                </a:solidFill>
                <a:latin typeface="+mn-lt"/>
                <a:ea typeface="+mn-ea"/>
                <a:cs typeface="+mn-cs"/>
              </a:rPr>
              <a:t>Reading this tag at specific locations</a:t>
            </a:r>
          </a:p>
        </p:txBody>
      </p:sp>
      <p:pic>
        <p:nvPicPr>
          <p:cNvPr id="1026" name="Picture 2" descr="http://www.satcomlimited.com/images/supply_ch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909" y="1406709"/>
            <a:ext cx="6012419" cy="30577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43808" y="4440034"/>
            <a:ext cx="4371101" cy="246221"/>
          </a:xfrm>
          <a:prstGeom prst="rect">
            <a:avLst/>
          </a:prstGeom>
        </p:spPr>
        <p:txBody>
          <a:bodyPr wrap="square">
            <a:spAutoFit/>
          </a:bodyPr>
          <a:lstStyle/>
          <a:p>
            <a:r>
              <a:rPr lang="en-US" sz="1000" dirty="0"/>
              <a:t>http://www.satcomlimited.com/images/supply_chain.jpg</a:t>
            </a:r>
          </a:p>
        </p:txBody>
      </p:sp>
    </p:spTree>
    <p:extLst>
      <p:ext uri="{BB962C8B-B14F-4D97-AF65-F5344CB8AC3E}">
        <p14:creationId xmlns:p14="http://schemas.microsoft.com/office/powerpoint/2010/main" val="3460427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5979"/>
            <a:ext cx="9036496" cy="857250"/>
          </a:xfrm>
        </p:spPr>
        <p:txBody>
          <a:bodyPr>
            <a:noAutofit/>
          </a:bodyPr>
          <a:lstStyle/>
          <a:p>
            <a:r>
              <a:rPr lang="en-US" sz="4000" dirty="0" smtClean="0"/>
              <a:t>INVENTORY </a:t>
            </a:r>
            <a:r>
              <a:rPr lang="en-US" sz="4000" dirty="0" smtClean="0">
                <a:latin typeface="Walkway UltraBold" panose="00000400000000000000" pitchFamily="2" charset="0"/>
              </a:rPr>
              <a:t>MONITORING</a:t>
            </a:r>
            <a:r>
              <a:rPr lang="en-US" sz="4000" dirty="0" smtClean="0"/>
              <a:t> AND </a:t>
            </a:r>
            <a:r>
              <a:rPr lang="en-US" sz="4000" dirty="0" smtClean="0">
                <a:latin typeface="Walkway UltraBold" panose="00000400000000000000" pitchFamily="2" charset="0"/>
              </a:rPr>
              <a:t>CONTROL</a:t>
            </a:r>
            <a:endParaRPr lang="en-US" sz="4000" dirty="0">
              <a:latin typeface="Walkway UltraBold" panose="00000400000000000000" pitchFamily="2" charset="0"/>
            </a:endParaRPr>
          </a:p>
        </p:txBody>
      </p:sp>
      <p:sp>
        <p:nvSpPr>
          <p:cNvPr id="3" name="Content Placeholder 2"/>
          <p:cNvSpPr>
            <a:spLocks noGrp="1"/>
          </p:cNvSpPr>
          <p:nvPr>
            <p:ph idx="1"/>
          </p:nvPr>
        </p:nvSpPr>
        <p:spPr>
          <a:xfrm>
            <a:off x="611560" y="1131590"/>
            <a:ext cx="7941568" cy="3312368"/>
          </a:xfrm>
        </p:spPr>
        <p:txBody>
          <a:bodyPr>
            <a:normAutofit/>
          </a:bodyPr>
          <a:lstStyle/>
          <a:p>
            <a:r>
              <a:rPr lang="en-US" sz="2000" dirty="0">
                <a:solidFill>
                  <a:schemeClr val="tx1">
                    <a:lumMod val="75000"/>
                    <a:lumOff val="25000"/>
                  </a:schemeClr>
                </a:solidFill>
                <a:latin typeface="+mn-lt"/>
                <a:ea typeface="+mn-ea"/>
                <a:cs typeface="+mn-cs"/>
              </a:rPr>
              <a:t>Attaching a tag on an item to be monitored</a:t>
            </a:r>
          </a:p>
          <a:p>
            <a:r>
              <a:rPr lang="en-US" sz="2000" dirty="0">
                <a:solidFill>
                  <a:schemeClr val="tx1">
                    <a:lumMod val="75000"/>
                    <a:lumOff val="25000"/>
                  </a:schemeClr>
                </a:solidFill>
                <a:latin typeface="+mn-lt"/>
                <a:ea typeface="+mn-ea"/>
                <a:cs typeface="+mn-cs"/>
              </a:rPr>
              <a:t>Detecting the presence/absence on a periodic basis</a:t>
            </a:r>
          </a:p>
        </p:txBody>
      </p:sp>
      <p:sp>
        <p:nvSpPr>
          <p:cNvPr id="4" name="Date Placeholder 3"/>
          <p:cNvSpPr>
            <a:spLocks noGrp="1"/>
          </p:cNvSpPr>
          <p:nvPr>
            <p:ph type="dt" sz="half" idx="10"/>
          </p:nvPr>
        </p:nvSpPr>
        <p:spPr/>
        <p:txBody>
          <a:bodyPr/>
          <a:lstStyle/>
          <a:p>
            <a:r>
              <a:rPr lang="de-CH" dirty="0"/>
              <a:t>06.06.2014</a:t>
            </a:r>
          </a:p>
        </p:txBody>
      </p:sp>
      <p:sp>
        <p:nvSpPr>
          <p:cNvPr id="5" name="Footer Placeholder 4"/>
          <p:cNvSpPr>
            <a:spLocks noGrp="1"/>
          </p:cNvSpPr>
          <p:nvPr>
            <p:ph type="ftr" sz="quarter" idx="11"/>
          </p:nvPr>
        </p:nvSpPr>
        <p:spPr/>
        <p:txBody>
          <a:bodyPr/>
          <a:lstStyle/>
          <a:p>
            <a:r>
              <a:rPr lang="de-CH" dirty="0" smtClean="0"/>
              <a:t>RFID </a:t>
            </a:r>
            <a:r>
              <a:rPr lang="de-CH" dirty="0"/>
              <a:t>– </a:t>
            </a:r>
            <a:r>
              <a:rPr lang="de-CH" dirty="0" err="1"/>
              <a:t>Physical</a:t>
            </a:r>
            <a:r>
              <a:rPr lang="de-CH" dirty="0"/>
              <a:t> </a:t>
            </a:r>
            <a:r>
              <a:rPr lang="de-CH" dirty="0" smtClean="0"/>
              <a:t>Computing</a:t>
            </a:r>
            <a:endParaRPr lang="de-CH" dirty="0"/>
          </a:p>
        </p:txBody>
      </p:sp>
      <p:sp>
        <p:nvSpPr>
          <p:cNvPr id="6" name="Slide Number Placeholder 5"/>
          <p:cNvSpPr>
            <a:spLocks noGrp="1"/>
          </p:cNvSpPr>
          <p:nvPr>
            <p:ph type="sldNum" sz="quarter" idx="12"/>
          </p:nvPr>
        </p:nvSpPr>
        <p:spPr/>
        <p:txBody>
          <a:bodyPr/>
          <a:lstStyle/>
          <a:p>
            <a:fld id="{D7B0D9D1-0441-4EEB-A936-046057F0214C}" type="slidenum">
              <a:rPr lang="de-CH" smtClean="0"/>
              <a:pPr/>
              <a:t>15</a:t>
            </a:fld>
            <a:endParaRPr lang="de-CH" dirty="0"/>
          </a:p>
        </p:txBody>
      </p:sp>
      <p:pic>
        <p:nvPicPr>
          <p:cNvPr id="1026" name="Picture 2" descr="http://www.newavesensors.com/assets/smart_shelf_banner-f31adac413ab0fed941d10b9011caf1f.png"/>
          <p:cNvPicPr>
            <a:picLocks noChangeAspect="1" noChangeArrowheads="1"/>
          </p:cNvPicPr>
          <p:nvPr/>
        </p:nvPicPr>
        <p:blipFill rotWithShape="1">
          <a:blip r:embed="rId3">
            <a:extLst>
              <a:ext uri="{28A0092B-C50C-407E-A947-70E740481C1C}">
                <a14:useLocalDpi xmlns:a14="http://schemas.microsoft.com/office/drawing/2010/main" val="0"/>
              </a:ext>
            </a:extLst>
          </a:blip>
          <a:srcRect l="-484" t="8619" r="484" b="-8619"/>
          <a:stretch/>
        </p:blipFill>
        <p:spPr bwMode="auto">
          <a:xfrm>
            <a:off x="3320507" y="2588865"/>
            <a:ext cx="47148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roductlisting.mscmalaysia.my/sites/default/files/styles/large/public/product/Smart%20H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670" y="1955080"/>
            <a:ext cx="2521744" cy="212883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601670" y="4096562"/>
            <a:ext cx="2044141" cy="230832"/>
          </a:xfrm>
          <a:prstGeom prst="rect">
            <a:avLst/>
          </a:prstGeom>
        </p:spPr>
        <p:txBody>
          <a:bodyPr wrap="square">
            <a:spAutoFit/>
          </a:bodyPr>
          <a:lstStyle/>
          <a:p>
            <a:r>
              <a:rPr lang="en-US" sz="900" dirty="0"/>
              <a:t>http://productlisting.mscmalaysia</a:t>
            </a:r>
          </a:p>
        </p:txBody>
      </p:sp>
      <p:sp>
        <p:nvSpPr>
          <p:cNvPr id="8" name="Rectangle 7"/>
          <p:cNvSpPr/>
          <p:nvPr/>
        </p:nvSpPr>
        <p:spPr>
          <a:xfrm>
            <a:off x="4592918" y="4498908"/>
            <a:ext cx="3429000" cy="230832"/>
          </a:xfrm>
          <a:prstGeom prst="rect">
            <a:avLst/>
          </a:prstGeom>
        </p:spPr>
        <p:txBody>
          <a:bodyPr>
            <a:spAutoFit/>
          </a:bodyPr>
          <a:lstStyle/>
          <a:p>
            <a:r>
              <a:rPr lang="en-US" sz="900" dirty="0"/>
              <a:t>http://www.newavesensors.com</a:t>
            </a:r>
          </a:p>
        </p:txBody>
      </p:sp>
    </p:spTree>
    <p:extLst>
      <p:ext uri="{BB962C8B-B14F-4D97-AF65-F5344CB8AC3E}">
        <p14:creationId xmlns:p14="http://schemas.microsoft.com/office/powerpoint/2010/main" val="1164956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259984"/>
            <a:ext cx="9649071" cy="529568"/>
          </a:xfrm>
        </p:spPr>
        <p:txBody>
          <a:bodyPr>
            <a:noAutofit/>
          </a:bodyPr>
          <a:lstStyle/>
          <a:p>
            <a:r>
              <a:rPr lang="en-US" sz="4000" spc="-150" dirty="0" smtClean="0"/>
              <a:t>ASSET </a:t>
            </a:r>
            <a:r>
              <a:rPr lang="en-US" sz="4000" spc="-150" dirty="0" smtClean="0">
                <a:latin typeface="Walkway UltraBold" panose="00000400000000000000" pitchFamily="2" charset="0"/>
              </a:rPr>
              <a:t>MONITORING</a:t>
            </a:r>
            <a:r>
              <a:rPr lang="en-US" sz="4000" spc="-150" dirty="0" smtClean="0"/>
              <a:t> AND </a:t>
            </a:r>
            <a:r>
              <a:rPr lang="en-US" sz="4000" spc="-150" dirty="0" smtClean="0">
                <a:latin typeface="Walkway UltraBold" panose="00000400000000000000" pitchFamily="2" charset="0"/>
              </a:rPr>
              <a:t>MANAGEMENT</a:t>
            </a:r>
            <a:endParaRPr lang="en-US" sz="4000" spc="-150" dirty="0">
              <a:latin typeface="Walkway UltraBold" panose="00000400000000000000" pitchFamily="2" charset="0"/>
            </a:endParaRPr>
          </a:p>
        </p:txBody>
      </p:sp>
      <p:sp>
        <p:nvSpPr>
          <p:cNvPr id="3" name="Content Placeholder 2"/>
          <p:cNvSpPr>
            <a:spLocks noGrp="1"/>
          </p:cNvSpPr>
          <p:nvPr>
            <p:ph idx="1"/>
          </p:nvPr>
        </p:nvSpPr>
        <p:spPr>
          <a:xfrm>
            <a:off x="683568" y="1041580"/>
            <a:ext cx="7660357" cy="1674186"/>
          </a:xfrm>
        </p:spPr>
        <p:txBody>
          <a:bodyPr>
            <a:normAutofit/>
          </a:bodyPr>
          <a:lstStyle/>
          <a:p>
            <a:r>
              <a:rPr lang="en-US" sz="2000" dirty="0">
                <a:solidFill>
                  <a:schemeClr val="tx1">
                    <a:lumMod val="75000"/>
                    <a:lumOff val="25000"/>
                  </a:schemeClr>
                </a:solidFill>
                <a:latin typeface="+mn-lt"/>
                <a:ea typeface="+mn-ea"/>
                <a:cs typeface="+mn-cs"/>
              </a:rPr>
              <a:t>Attaching a tag on an asset item to be monitored</a:t>
            </a:r>
          </a:p>
          <a:p>
            <a:r>
              <a:rPr lang="en-US" sz="2000" dirty="0">
                <a:solidFill>
                  <a:schemeClr val="tx1">
                    <a:lumMod val="75000"/>
                    <a:lumOff val="25000"/>
                  </a:schemeClr>
                </a:solidFill>
                <a:latin typeface="+mn-lt"/>
                <a:ea typeface="+mn-ea"/>
                <a:cs typeface="+mn-cs"/>
              </a:rPr>
              <a:t>Detecting the location and other properties in real time</a:t>
            </a:r>
          </a:p>
        </p:txBody>
      </p:sp>
      <p:sp>
        <p:nvSpPr>
          <p:cNvPr id="4" name="Date Placeholder 3"/>
          <p:cNvSpPr>
            <a:spLocks noGrp="1"/>
          </p:cNvSpPr>
          <p:nvPr>
            <p:ph type="dt" sz="half" idx="10"/>
          </p:nvPr>
        </p:nvSpPr>
        <p:spPr/>
        <p:txBody>
          <a:bodyPr/>
          <a:lstStyle/>
          <a:p>
            <a:r>
              <a:rPr lang="de-CH" dirty="0"/>
              <a:t>06.06.2014</a:t>
            </a:r>
          </a:p>
        </p:txBody>
      </p:sp>
      <p:sp>
        <p:nvSpPr>
          <p:cNvPr id="5" name="Footer Placeholder 4"/>
          <p:cNvSpPr>
            <a:spLocks noGrp="1"/>
          </p:cNvSpPr>
          <p:nvPr>
            <p:ph type="ftr" sz="quarter" idx="11"/>
          </p:nvPr>
        </p:nvSpPr>
        <p:spPr/>
        <p:txBody>
          <a:bodyPr/>
          <a:lstStyle/>
          <a:p>
            <a:r>
              <a:rPr lang="de-CH" dirty="0"/>
              <a:t>RFID – </a:t>
            </a:r>
            <a:r>
              <a:rPr lang="de-CH" dirty="0" err="1"/>
              <a:t>Physical</a:t>
            </a:r>
            <a:r>
              <a:rPr lang="de-CH" dirty="0"/>
              <a:t> Computing</a:t>
            </a:r>
          </a:p>
        </p:txBody>
      </p:sp>
      <p:sp>
        <p:nvSpPr>
          <p:cNvPr id="6" name="Slide Number Placeholder 5"/>
          <p:cNvSpPr>
            <a:spLocks noGrp="1"/>
          </p:cNvSpPr>
          <p:nvPr>
            <p:ph type="sldNum" sz="quarter" idx="12"/>
          </p:nvPr>
        </p:nvSpPr>
        <p:spPr/>
        <p:txBody>
          <a:bodyPr/>
          <a:lstStyle/>
          <a:p>
            <a:fld id="{D7B0D9D1-0441-4EEB-A936-046057F0214C}" type="slidenum">
              <a:rPr lang="de-CH" smtClean="0"/>
              <a:pPr/>
              <a:t>16</a:t>
            </a:fld>
            <a:endParaRPr lang="de-CH" dirty="0"/>
          </a:p>
        </p:txBody>
      </p:sp>
      <p:pic>
        <p:nvPicPr>
          <p:cNvPr id="2050" name="Picture 2" descr="http://www.rfidhy.com/wp-content/uploads/2013/04/animal-rfid-t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139702"/>
            <a:ext cx="3292296" cy="23225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43808" y="4479592"/>
            <a:ext cx="5572125" cy="230832"/>
          </a:xfrm>
          <a:prstGeom prst="rect">
            <a:avLst/>
          </a:prstGeom>
        </p:spPr>
        <p:txBody>
          <a:bodyPr wrap="square">
            <a:spAutoFit/>
          </a:bodyPr>
          <a:lstStyle/>
          <a:p>
            <a:r>
              <a:rPr lang="en-US" sz="900" dirty="0"/>
              <a:t>http://www.rfidhy.com/wp-content/uploads/2013/04/animal-rfid-tag.jpg</a:t>
            </a:r>
          </a:p>
        </p:txBody>
      </p:sp>
    </p:spTree>
    <p:extLst>
      <p:ext uri="{BB962C8B-B14F-4D97-AF65-F5344CB8AC3E}">
        <p14:creationId xmlns:p14="http://schemas.microsoft.com/office/powerpoint/2010/main" val="1966471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728"/>
            <a:ext cx="8229600" cy="857250"/>
          </a:xfrm>
        </p:spPr>
        <p:txBody>
          <a:bodyPr>
            <a:normAutofit/>
          </a:bodyPr>
          <a:lstStyle/>
          <a:p>
            <a:r>
              <a:rPr lang="en-US" sz="4000" dirty="0" smtClean="0">
                <a:latin typeface="Walkway UltraBold" panose="00000400000000000000" pitchFamily="2" charset="0"/>
              </a:rPr>
              <a:t>ANTI-THEFT</a:t>
            </a:r>
            <a:endParaRPr lang="en-US" sz="4000" dirty="0">
              <a:latin typeface="Walkway UltraBold" panose="00000400000000000000" pitchFamily="2" charset="0"/>
            </a:endParaRPr>
          </a:p>
        </p:txBody>
      </p:sp>
      <p:sp>
        <p:nvSpPr>
          <p:cNvPr id="3" name="Content Placeholder 2"/>
          <p:cNvSpPr>
            <a:spLocks noGrp="1"/>
          </p:cNvSpPr>
          <p:nvPr>
            <p:ph idx="1"/>
          </p:nvPr>
        </p:nvSpPr>
        <p:spPr>
          <a:xfrm>
            <a:off x="1009395" y="951570"/>
            <a:ext cx="6648705" cy="3714048"/>
          </a:xfrm>
        </p:spPr>
        <p:txBody>
          <a:bodyPr>
            <a:normAutofit/>
          </a:bodyPr>
          <a:lstStyle/>
          <a:p>
            <a:r>
              <a:rPr lang="en-US" sz="2000" dirty="0">
                <a:solidFill>
                  <a:schemeClr val="tx1">
                    <a:lumMod val="75000"/>
                    <a:lumOff val="25000"/>
                  </a:schemeClr>
                </a:solidFill>
                <a:latin typeface="+mn-lt"/>
                <a:ea typeface="+mn-ea"/>
                <a:cs typeface="+mn-cs"/>
              </a:rPr>
              <a:t>Attaching a tag to an item to be monitored for theft</a:t>
            </a:r>
          </a:p>
          <a:p>
            <a:r>
              <a:rPr lang="en-US" sz="2000" dirty="0">
                <a:solidFill>
                  <a:schemeClr val="tx1">
                    <a:lumMod val="75000"/>
                    <a:lumOff val="25000"/>
                  </a:schemeClr>
                </a:solidFill>
                <a:latin typeface="+mn-lt"/>
                <a:ea typeface="+mn-ea"/>
                <a:cs typeface="+mn-cs"/>
              </a:rPr>
              <a:t>Reading the tag ID at the vulnerable points</a:t>
            </a:r>
          </a:p>
          <a:p>
            <a:r>
              <a:rPr lang="en-US" sz="2000" dirty="0">
                <a:solidFill>
                  <a:schemeClr val="tx1">
                    <a:lumMod val="75000"/>
                    <a:lumOff val="25000"/>
                  </a:schemeClr>
                </a:solidFill>
                <a:latin typeface="+mn-lt"/>
                <a:ea typeface="+mn-ea"/>
                <a:cs typeface="+mn-cs"/>
              </a:rPr>
              <a:t>Alternative or additional features</a:t>
            </a:r>
          </a:p>
        </p:txBody>
      </p:sp>
      <p:sp>
        <p:nvSpPr>
          <p:cNvPr id="4" name="Date Placeholder 3"/>
          <p:cNvSpPr>
            <a:spLocks noGrp="1"/>
          </p:cNvSpPr>
          <p:nvPr>
            <p:ph type="dt" sz="half" idx="10"/>
          </p:nvPr>
        </p:nvSpPr>
        <p:spPr/>
        <p:txBody>
          <a:bodyPr/>
          <a:lstStyle/>
          <a:p>
            <a:r>
              <a:rPr lang="de-CH" dirty="0"/>
              <a:t>06.06.2014</a:t>
            </a:r>
          </a:p>
        </p:txBody>
      </p:sp>
      <p:sp>
        <p:nvSpPr>
          <p:cNvPr id="5" name="Footer Placeholder 4"/>
          <p:cNvSpPr>
            <a:spLocks noGrp="1"/>
          </p:cNvSpPr>
          <p:nvPr>
            <p:ph type="ftr" sz="quarter" idx="11"/>
          </p:nvPr>
        </p:nvSpPr>
        <p:spPr/>
        <p:txBody>
          <a:bodyPr/>
          <a:lstStyle/>
          <a:p>
            <a:r>
              <a:rPr lang="de-CH" dirty="0"/>
              <a:t>RFID – </a:t>
            </a:r>
            <a:r>
              <a:rPr lang="de-CH" dirty="0" err="1"/>
              <a:t>Physical</a:t>
            </a:r>
            <a:r>
              <a:rPr lang="de-CH" dirty="0"/>
              <a:t> Computing</a:t>
            </a:r>
          </a:p>
        </p:txBody>
      </p:sp>
      <p:sp>
        <p:nvSpPr>
          <p:cNvPr id="6" name="Slide Number Placeholder 5"/>
          <p:cNvSpPr>
            <a:spLocks noGrp="1"/>
          </p:cNvSpPr>
          <p:nvPr>
            <p:ph type="sldNum" sz="quarter" idx="12"/>
          </p:nvPr>
        </p:nvSpPr>
        <p:spPr/>
        <p:txBody>
          <a:bodyPr/>
          <a:lstStyle/>
          <a:p>
            <a:fld id="{D7B0D9D1-0441-4EEB-A936-046057F0214C}" type="slidenum">
              <a:rPr lang="de-CH" smtClean="0"/>
              <a:pPr/>
              <a:t>17</a:t>
            </a:fld>
            <a:endParaRPr lang="de-CH" dirty="0"/>
          </a:p>
        </p:txBody>
      </p:sp>
      <p:sp>
        <p:nvSpPr>
          <p:cNvPr id="7" name="Rectangle 6"/>
          <p:cNvSpPr/>
          <p:nvPr/>
        </p:nvSpPr>
        <p:spPr>
          <a:xfrm>
            <a:off x="3986212" y="4319339"/>
            <a:ext cx="3340094" cy="215444"/>
          </a:xfrm>
          <a:prstGeom prst="rect">
            <a:avLst/>
          </a:prstGeom>
        </p:spPr>
        <p:txBody>
          <a:bodyPr wrap="square">
            <a:spAutoFit/>
          </a:bodyPr>
          <a:lstStyle/>
          <a:p>
            <a:r>
              <a:rPr lang="en-US" sz="800" dirty="0"/>
              <a:t>http://www.micromundi.co.uk/images/stories/library-diagram.jpg</a:t>
            </a:r>
          </a:p>
        </p:txBody>
      </p:sp>
      <p:pic>
        <p:nvPicPr>
          <p:cNvPr id="3074" name="Picture 2" descr="http://www.micromundi.co.uk/images/stories/library-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231" y="2211710"/>
            <a:ext cx="5037147" cy="20596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vorak.org/blog/images/carkey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911547" y="2468122"/>
            <a:ext cx="2230283" cy="17141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09395" y="4450174"/>
            <a:ext cx="3429000" cy="215444"/>
          </a:xfrm>
          <a:prstGeom prst="rect">
            <a:avLst/>
          </a:prstGeom>
        </p:spPr>
        <p:txBody>
          <a:bodyPr>
            <a:spAutoFit/>
          </a:bodyPr>
          <a:lstStyle/>
          <a:p>
            <a:r>
              <a:rPr lang="en-US" sz="800" dirty="0"/>
              <a:t>http://www.dvorak.org/blog/images/carkeys.jpg</a:t>
            </a:r>
          </a:p>
        </p:txBody>
      </p:sp>
    </p:spTree>
    <p:extLst>
      <p:ext uri="{BB962C8B-B14F-4D97-AF65-F5344CB8AC3E}">
        <p14:creationId xmlns:p14="http://schemas.microsoft.com/office/powerpoint/2010/main" val="3358853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ELECTRONIC </a:t>
            </a:r>
            <a:r>
              <a:rPr lang="en-US" sz="4000" dirty="0" smtClean="0">
                <a:latin typeface="Walkway UltraBold" panose="00000400000000000000" pitchFamily="2" charset="0"/>
              </a:rPr>
              <a:t>PAYMENT</a:t>
            </a:r>
            <a:endParaRPr lang="en-US" sz="4000" dirty="0">
              <a:latin typeface="Walkway UltraBold" panose="00000400000000000000" pitchFamily="2" charset="0"/>
            </a:endParaRPr>
          </a:p>
        </p:txBody>
      </p:sp>
      <p:sp>
        <p:nvSpPr>
          <p:cNvPr id="3" name="Content Placeholder 2"/>
          <p:cNvSpPr>
            <a:spLocks noGrp="1"/>
          </p:cNvSpPr>
          <p:nvPr>
            <p:ph idx="1"/>
          </p:nvPr>
        </p:nvSpPr>
        <p:spPr>
          <a:xfrm>
            <a:off x="1259632" y="1139646"/>
            <a:ext cx="7427167" cy="3394472"/>
          </a:xfrm>
        </p:spPr>
        <p:txBody>
          <a:bodyPr/>
          <a:lstStyle/>
          <a:p>
            <a:r>
              <a:rPr lang="en-US" sz="2000" dirty="0">
                <a:solidFill>
                  <a:schemeClr val="tx1">
                    <a:lumMod val="75000"/>
                    <a:lumOff val="25000"/>
                  </a:schemeClr>
                </a:solidFill>
                <a:latin typeface="+mn-lt"/>
                <a:ea typeface="+mn-ea"/>
                <a:cs typeface="+mn-cs"/>
              </a:rPr>
              <a:t>A tag that contains a unique customer number</a:t>
            </a:r>
          </a:p>
          <a:p>
            <a:r>
              <a:rPr lang="en-US" sz="2000" dirty="0">
                <a:solidFill>
                  <a:schemeClr val="tx1">
                    <a:lumMod val="75000"/>
                    <a:lumOff val="25000"/>
                  </a:schemeClr>
                </a:solidFill>
                <a:latin typeface="+mn-lt"/>
                <a:ea typeface="+mn-ea"/>
                <a:cs typeface="+mn-cs"/>
              </a:rPr>
              <a:t>Reading </a:t>
            </a:r>
            <a:r>
              <a:rPr lang="en-US" sz="2000" dirty="0">
                <a:solidFill>
                  <a:schemeClr val="tx1">
                    <a:lumMod val="75000"/>
                    <a:lumOff val="25000"/>
                  </a:schemeClr>
                </a:solidFill>
                <a:latin typeface="+mn-lt"/>
                <a:ea typeface="+mn-ea"/>
                <a:cs typeface="+mn-cs"/>
              </a:rPr>
              <a:t>this customer tag data at the POS</a:t>
            </a:r>
          </a:p>
          <a:p>
            <a:endParaRPr lang="en-US" dirty="0"/>
          </a:p>
        </p:txBody>
      </p:sp>
      <p:sp>
        <p:nvSpPr>
          <p:cNvPr id="4" name="Date Placeholder 3"/>
          <p:cNvSpPr>
            <a:spLocks noGrp="1"/>
          </p:cNvSpPr>
          <p:nvPr>
            <p:ph type="dt" sz="half" idx="10"/>
          </p:nvPr>
        </p:nvSpPr>
        <p:spPr>
          <a:xfrm>
            <a:off x="323528" y="4767263"/>
            <a:ext cx="2133600" cy="273844"/>
          </a:xfrm>
        </p:spPr>
        <p:txBody>
          <a:bodyPr/>
          <a:lstStyle/>
          <a:p>
            <a:r>
              <a:rPr lang="de-CH" dirty="0"/>
              <a:t>06.06.2014</a:t>
            </a:r>
          </a:p>
        </p:txBody>
      </p:sp>
      <p:sp>
        <p:nvSpPr>
          <p:cNvPr id="5" name="Footer Placeholder 4"/>
          <p:cNvSpPr>
            <a:spLocks noGrp="1"/>
          </p:cNvSpPr>
          <p:nvPr>
            <p:ph type="ftr" sz="quarter" idx="11"/>
          </p:nvPr>
        </p:nvSpPr>
        <p:spPr/>
        <p:txBody>
          <a:bodyPr/>
          <a:lstStyle/>
          <a:p>
            <a:r>
              <a:rPr lang="de-CH" dirty="0"/>
              <a:t>RFID – </a:t>
            </a:r>
            <a:r>
              <a:rPr lang="de-CH" dirty="0" err="1"/>
              <a:t>Physical</a:t>
            </a:r>
            <a:r>
              <a:rPr lang="de-CH" dirty="0"/>
              <a:t> Computing</a:t>
            </a:r>
          </a:p>
        </p:txBody>
      </p:sp>
      <p:sp>
        <p:nvSpPr>
          <p:cNvPr id="6" name="Slide Number Placeholder 5"/>
          <p:cNvSpPr>
            <a:spLocks noGrp="1"/>
          </p:cNvSpPr>
          <p:nvPr>
            <p:ph type="sldNum" sz="quarter" idx="12"/>
          </p:nvPr>
        </p:nvSpPr>
        <p:spPr/>
        <p:txBody>
          <a:bodyPr/>
          <a:lstStyle/>
          <a:p>
            <a:fld id="{D7B0D9D1-0441-4EEB-A936-046057F0214C}" type="slidenum">
              <a:rPr lang="de-CH" smtClean="0"/>
              <a:pPr/>
              <a:t>18</a:t>
            </a:fld>
            <a:endParaRPr lang="de-CH" dirty="0"/>
          </a:p>
        </p:txBody>
      </p:sp>
      <p:pic>
        <p:nvPicPr>
          <p:cNvPr id="4098" name="Picture 2" descr="http://m2worldwide.files.wordpress.com/2011/11/rfid_card_r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635" y="2067695"/>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61635" y="4218658"/>
            <a:ext cx="2934327" cy="200055"/>
          </a:xfrm>
          <a:prstGeom prst="rect">
            <a:avLst/>
          </a:prstGeom>
        </p:spPr>
        <p:txBody>
          <a:bodyPr wrap="square">
            <a:spAutoFit/>
          </a:bodyPr>
          <a:lstStyle/>
          <a:p>
            <a:r>
              <a:rPr lang="en-US" sz="700" dirty="0"/>
              <a:t>http://m2worldwide.files.wordpress.com/2011/11/rfid_card_reader.jpg</a:t>
            </a:r>
          </a:p>
        </p:txBody>
      </p:sp>
      <p:pic>
        <p:nvPicPr>
          <p:cNvPr id="4100" name="Picture 4" descr="http://trak.in/wp-content/uploads/2010/07/automatedtollboo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67694"/>
            <a:ext cx="3312368" cy="21453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25879" y="4218657"/>
            <a:ext cx="3429000" cy="200055"/>
          </a:xfrm>
          <a:prstGeom prst="rect">
            <a:avLst/>
          </a:prstGeom>
        </p:spPr>
        <p:txBody>
          <a:bodyPr>
            <a:spAutoFit/>
          </a:bodyPr>
          <a:lstStyle/>
          <a:p>
            <a:r>
              <a:rPr lang="en-US" sz="700" dirty="0"/>
              <a:t>http://trak.in/wp-content/uploads/2010/07/automatedtollbooth.jpg</a:t>
            </a:r>
          </a:p>
        </p:txBody>
      </p:sp>
    </p:spTree>
    <p:extLst>
      <p:ext uri="{BB962C8B-B14F-4D97-AF65-F5344CB8AC3E}">
        <p14:creationId xmlns:p14="http://schemas.microsoft.com/office/powerpoint/2010/main" val="1338340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Walkway UltraBold" panose="00000400000000000000" pitchFamily="2" charset="0"/>
              </a:rPr>
              <a:t>ACCESS </a:t>
            </a:r>
            <a:r>
              <a:rPr lang="en-US" dirty="0" smtClean="0"/>
              <a:t>CONTROL</a:t>
            </a:r>
            <a:endParaRPr lang="en-US" dirty="0"/>
          </a:p>
        </p:txBody>
      </p:sp>
      <p:sp>
        <p:nvSpPr>
          <p:cNvPr id="3" name="Content Placeholder 2"/>
          <p:cNvSpPr>
            <a:spLocks noGrp="1"/>
          </p:cNvSpPr>
          <p:nvPr>
            <p:ph idx="1"/>
          </p:nvPr>
        </p:nvSpPr>
        <p:spPr>
          <a:xfrm>
            <a:off x="1043608" y="1059582"/>
            <a:ext cx="6608369" cy="3996444"/>
          </a:xfrm>
        </p:spPr>
        <p:txBody>
          <a:bodyPr>
            <a:normAutofit/>
          </a:bodyPr>
          <a:lstStyle/>
          <a:p>
            <a:r>
              <a:rPr lang="en-US" sz="2000" dirty="0">
                <a:solidFill>
                  <a:schemeClr val="tx1">
                    <a:lumMod val="75000"/>
                    <a:lumOff val="25000"/>
                  </a:schemeClr>
                </a:solidFill>
                <a:latin typeface="+mn-lt"/>
                <a:ea typeface="+mn-ea"/>
                <a:cs typeface="+mn-cs"/>
              </a:rPr>
              <a:t>A tag that is carried to gain access </a:t>
            </a:r>
          </a:p>
          <a:p>
            <a:r>
              <a:rPr lang="en-US" sz="2000" dirty="0">
                <a:solidFill>
                  <a:schemeClr val="tx1">
                    <a:lumMod val="75000"/>
                    <a:lumOff val="25000"/>
                  </a:schemeClr>
                </a:solidFill>
                <a:latin typeface="+mn-lt"/>
                <a:ea typeface="+mn-ea"/>
                <a:cs typeface="+mn-cs"/>
              </a:rPr>
              <a:t>Reading the tag ID data at the access control points</a:t>
            </a:r>
          </a:p>
          <a:p>
            <a:endParaRPr lang="en-US" sz="2000" dirty="0"/>
          </a:p>
        </p:txBody>
      </p:sp>
      <p:sp>
        <p:nvSpPr>
          <p:cNvPr id="4" name="Date Placeholder 3"/>
          <p:cNvSpPr>
            <a:spLocks noGrp="1"/>
          </p:cNvSpPr>
          <p:nvPr>
            <p:ph type="dt" sz="half" idx="10"/>
          </p:nvPr>
        </p:nvSpPr>
        <p:spPr/>
        <p:txBody>
          <a:bodyPr/>
          <a:lstStyle/>
          <a:p>
            <a:r>
              <a:rPr lang="de-CH" dirty="0"/>
              <a:t>06.06.2014</a:t>
            </a:r>
          </a:p>
        </p:txBody>
      </p:sp>
      <p:sp>
        <p:nvSpPr>
          <p:cNvPr id="5" name="Footer Placeholder 4"/>
          <p:cNvSpPr>
            <a:spLocks noGrp="1"/>
          </p:cNvSpPr>
          <p:nvPr>
            <p:ph type="ftr" sz="quarter" idx="11"/>
          </p:nvPr>
        </p:nvSpPr>
        <p:spPr/>
        <p:txBody>
          <a:bodyPr/>
          <a:lstStyle/>
          <a:p>
            <a:r>
              <a:rPr lang="de-CH" dirty="0"/>
              <a:t>RFID – </a:t>
            </a:r>
            <a:r>
              <a:rPr lang="de-CH" dirty="0" err="1"/>
              <a:t>Physical</a:t>
            </a:r>
            <a:r>
              <a:rPr lang="de-CH" dirty="0"/>
              <a:t> Computing</a:t>
            </a:r>
            <a:endParaRPr lang="de-CH" dirty="0"/>
          </a:p>
        </p:txBody>
      </p:sp>
      <p:sp>
        <p:nvSpPr>
          <p:cNvPr id="6" name="Slide Number Placeholder 5"/>
          <p:cNvSpPr>
            <a:spLocks noGrp="1"/>
          </p:cNvSpPr>
          <p:nvPr>
            <p:ph type="sldNum" sz="quarter" idx="12"/>
          </p:nvPr>
        </p:nvSpPr>
        <p:spPr/>
        <p:txBody>
          <a:bodyPr/>
          <a:lstStyle/>
          <a:p>
            <a:fld id="{D7B0D9D1-0441-4EEB-A936-046057F0214C}" type="slidenum">
              <a:rPr lang="de-CH" smtClean="0"/>
              <a:pPr/>
              <a:t>19</a:t>
            </a:fld>
            <a:endParaRPr lang="de-CH" dirty="0"/>
          </a:p>
        </p:txBody>
      </p:sp>
      <p:pic>
        <p:nvPicPr>
          <p:cNvPr id="5122" name="Picture 2" descr="http://img.archiexpo.com/images_ae/photo-g/rfid-reader-for-access-control-10481-39008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669" y="2066255"/>
            <a:ext cx="2143125" cy="14430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parking-equipments.com/uploads/2.4G-rea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1794767"/>
            <a:ext cx="4429125" cy="27932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86213" y="4555833"/>
            <a:ext cx="3429000" cy="215444"/>
          </a:xfrm>
          <a:prstGeom prst="rect">
            <a:avLst/>
          </a:prstGeom>
        </p:spPr>
        <p:txBody>
          <a:bodyPr>
            <a:spAutoFit/>
          </a:bodyPr>
          <a:lstStyle/>
          <a:p>
            <a:r>
              <a:rPr lang="en-US" sz="800" dirty="0"/>
              <a:t>http://www.parking-equipments.com/uploads/2.4G-reader.gif</a:t>
            </a:r>
          </a:p>
        </p:txBody>
      </p:sp>
      <p:sp>
        <p:nvSpPr>
          <p:cNvPr id="9" name="Rectangle 8"/>
          <p:cNvSpPr/>
          <p:nvPr/>
        </p:nvSpPr>
        <p:spPr>
          <a:xfrm>
            <a:off x="1173670" y="3512312"/>
            <a:ext cx="2232248" cy="215444"/>
          </a:xfrm>
          <a:prstGeom prst="rect">
            <a:avLst/>
          </a:prstGeom>
        </p:spPr>
        <p:txBody>
          <a:bodyPr wrap="square">
            <a:spAutoFit/>
          </a:bodyPr>
          <a:lstStyle/>
          <a:p>
            <a:r>
              <a:rPr lang="en-US" sz="800" dirty="0"/>
              <a:t>http://img.archiexpo.com/images_ae/photo-g</a:t>
            </a:r>
          </a:p>
        </p:txBody>
      </p:sp>
    </p:spTree>
    <p:extLst>
      <p:ext uri="{BB962C8B-B14F-4D97-AF65-F5344CB8AC3E}">
        <p14:creationId xmlns:p14="http://schemas.microsoft.com/office/powerpoint/2010/main" val="1192282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TABLE OF </a:t>
            </a:r>
            <a:r>
              <a:rPr lang="de-DE" dirty="0" smtClean="0">
                <a:latin typeface="Walkway UltraBold" panose="00000400000000000000" pitchFamily="2" charset="0"/>
              </a:rPr>
              <a:t>CONTENT</a:t>
            </a:r>
            <a:endParaRPr lang="de-CH" dirty="0">
              <a:latin typeface="Walkway UltraBold" panose="00000400000000000000" pitchFamily="2" charset="0"/>
            </a:endParaRPr>
          </a:p>
        </p:txBody>
      </p:sp>
      <p:sp>
        <p:nvSpPr>
          <p:cNvPr id="3" name="Inhaltsplatzhalter 2"/>
          <p:cNvSpPr>
            <a:spLocks noGrp="1"/>
          </p:cNvSpPr>
          <p:nvPr>
            <p:ph idx="1"/>
          </p:nvPr>
        </p:nvSpPr>
        <p:spPr>
          <a:xfrm>
            <a:off x="467544" y="1203598"/>
            <a:ext cx="8229600" cy="3394472"/>
          </a:xfrm>
        </p:spPr>
        <p:txBody>
          <a:bodyPr>
            <a:normAutofit/>
          </a:bodyPr>
          <a:lstStyle/>
          <a:p>
            <a:r>
              <a:rPr lang="en-US" sz="3200" dirty="0">
                <a:solidFill>
                  <a:schemeClr val="tx1">
                    <a:lumMod val="75000"/>
                    <a:lumOff val="25000"/>
                  </a:schemeClr>
                </a:solidFill>
                <a:latin typeface="+mn-lt"/>
                <a:ea typeface="+mn-ea"/>
                <a:cs typeface="+mn-cs"/>
              </a:rPr>
              <a:t>Type of RFID tags</a:t>
            </a:r>
          </a:p>
          <a:p>
            <a:r>
              <a:rPr lang="en-US" sz="3200" dirty="0">
                <a:solidFill>
                  <a:schemeClr val="tx1">
                    <a:lumMod val="75000"/>
                    <a:lumOff val="25000"/>
                  </a:schemeClr>
                </a:solidFill>
                <a:latin typeface="+mn-lt"/>
                <a:ea typeface="+mn-ea"/>
                <a:cs typeface="+mn-cs"/>
              </a:rPr>
              <a:t>How RFID works</a:t>
            </a:r>
            <a:endParaRPr lang="en-US" sz="3200" dirty="0">
              <a:solidFill>
                <a:schemeClr val="tx1">
                  <a:lumMod val="75000"/>
                  <a:lumOff val="25000"/>
                </a:schemeClr>
              </a:solidFill>
              <a:latin typeface="+mn-lt"/>
              <a:ea typeface="+mn-ea"/>
              <a:cs typeface="+mn-cs"/>
            </a:endParaRPr>
          </a:p>
          <a:p>
            <a:r>
              <a:rPr lang="en-US" sz="3200" dirty="0">
                <a:solidFill>
                  <a:schemeClr val="tx1">
                    <a:lumMod val="75000"/>
                    <a:lumOff val="25000"/>
                  </a:schemeClr>
                </a:solidFill>
                <a:latin typeface="+mn-lt"/>
                <a:ea typeface="+mn-ea"/>
                <a:cs typeface="+mn-cs"/>
              </a:rPr>
              <a:t>Application areas</a:t>
            </a:r>
          </a:p>
          <a:p>
            <a:r>
              <a:rPr lang="en-US" sz="3200" dirty="0">
                <a:solidFill>
                  <a:schemeClr val="tx1">
                    <a:lumMod val="75000"/>
                    <a:lumOff val="25000"/>
                  </a:schemeClr>
                </a:solidFill>
                <a:latin typeface="+mn-lt"/>
                <a:ea typeface="+mn-ea"/>
                <a:cs typeface="+mn-cs"/>
              </a:rPr>
              <a:t>RFID Demo Patches</a:t>
            </a:r>
            <a:endParaRPr lang="en-US" sz="3200" dirty="0">
              <a:solidFill>
                <a:schemeClr val="tx1">
                  <a:lumMod val="75000"/>
                  <a:lumOff val="25000"/>
                </a:schemeClr>
              </a:solidFill>
              <a:latin typeface="+mn-lt"/>
              <a:ea typeface="+mn-ea"/>
              <a:cs typeface="+mn-cs"/>
            </a:endParaRPr>
          </a:p>
        </p:txBody>
      </p:sp>
      <p:sp>
        <p:nvSpPr>
          <p:cNvPr id="4" name="Datumsplatzhalter 3"/>
          <p:cNvSpPr>
            <a:spLocks noGrp="1"/>
          </p:cNvSpPr>
          <p:nvPr>
            <p:ph type="dt" sz="half" idx="10"/>
          </p:nvPr>
        </p:nvSpPr>
        <p:spPr/>
        <p:txBody>
          <a:bodyPr/>
          <a:lstStyle/>
          <a:p>
            <a:fld id="{90560268-FCF6-41B2-A08B-2C93238324AA}" type="datetime1">
              <a:rPr lang="de-DE" smtClean="0"/>
              <a:t>12.06.2014</a:t>
            </a:fld>
            <a:endParaRPr lang="de-CH" dirty="0"/>
          </a:p>
        </p:txBody>
      </p:sp>
      <p:sp>
        <p:nvSpPr>
          <p:cNvPr id="5" name="Fußzeilenplatzhalter 4"/>
          <p:cNvSpPr>
            <a:spLocks noGrp="1"/>
          </p:cNvSpPr>
          <p:nvPr>
            <p:ph type="ftr" sz="quarter" idx="11"/>
          </p:nvPr>
        </p:nvSpPr>
        <p:spPr/>
        <p:txBody>
          <a:bodyPr/>
          <a:lstStyle/>
          <a:p>
            <a:r>
              <a:rPr lang="de-CH" dirty="0" smtClean="0"/>
              <a:t>RFID – </a:t>
            </a:r>
            <a:r>
              <a:rPr lang="de-CH" dirty="0" err="1" smtClean="0"/>
              <a:t>Physical</a:t>
            </a:r>
            <a:r>
              <a:rPr lang="de-CH" dirty="0" smtClean="0"/>
              <a:t> Computing</a:t>
            </a:r>
          </a:p>
        </p:txBody>
      </p:sp>
      <p:sp>
        <p:nvSpPr>
          <p:cNvPr id="6" name="Foliennummernplatzhalter 5"/>
          <p:cNvSpPr>
            <a:spLocks noGrp="1"/>
          </p:cNvSpPr>
          <p:nvPr>
            <p:ph type="sldNum" sz="quarter" idx="12"/>
          </p:nvPr>
        </p:nvSpPr>
        <p:spPr/>
        <p:txBody>
          <a:bodyPr/>
          <a:lstStyle/>
          <a:p>
            <a:fld id="{373A78FD-5462-4B4E-BC00-C49F346D2485}" type="slidenum">
              <a:rPr lang="de-CH" smtClean="0"/>
              <a:t>2</a:t>
            </a:fld>
            <a:endParaRPr lang="de-CH" dirty="0"/>
          </a:p>
        </p:txBody>
      </p:sp>
    </p:spTree>
    <p:extLst>
      <p:ext uri="{BB962C8B-B14F-4D97-AF65-F5344CB8AC3E}">
        <p14:creationId xmlns:p14="http://schemas.microsoft.com/office/powerpoint/2010/main" val="3453014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WITH </a:t>
            </a:r>
            <a:r>
              <a:rPr lang="en-US" dirty="0" smtClean="0">
                <a:latin typeface="Walkway UltraBold" panose="00000400000000000000" pitchFamily="2" charset="0"/>
              </a:rPr>
              <a:t>ARDUINO</a:t>
            </a:r>
            <a:endParaRPr lang="en-US" dirty="0">
              <a:latin typeface="Walkway UltraBold" panose="00000400000000000000" pitchFamily="2" charset="0"/>
            </a:endParaRPr>
          </a:p>
        </p:txBody>
      </p:sp>
      <p:sp>
        <p:nvSpPr>
          <p:cNvPr id="3" name="Content Placeholder 2"/>
          <p:cNvSpPr>
            <a:spLocks noGrp="1"/>
          </p:cNvSpPr>
          <p:nvPr>
            <p:ph idx="1"/>
          </p:nvPr>
        </p:nvSpPr>
        <p:spPr/>
        <p:txBody>
          <a:bodyPr>
            <a:noAutofit/>
          </a:bodyPr>
          <a:lstStyle/>
          <a:p>
            <a:r>
              <a:rPr lang="en-US" sz="2000" dirty="0">
                <a:solidFill>
                  <a:schemeClr val="tx1">
                    <a:lumMod val="75000"/>
                    <a:lumOff val="25000"/>
                  </a:schemeClr>
                </a:solidFill>
                <a:latin typeface="+mn-lt"/>
                <a:ea typeface="+mn-ea"/>
                <a:cs typeface="+mn-cs"/>
                <a:hlinkClick r:id="rId2"/>
              </a:rPr>
              <a:t>https://vimeo.com/18942527</a:t>
            </a:r>
            <a:r>
              <a:rPr lang="en-US" sz="2000" dirty="0">
                <a:solidFill>
                  <a:schemeClr val="tx1">
                    <a:lumMod val="75000"/>
                    <a:lumOff val="25000"/>
                  </a:schemeClr>
                </a:solidFill>
                <a:latin typeface="+mn-lt"/>
                <a:ea typeface="+mn-ea"/>
                <a:cs typeface="+mn-cs"/>
              </a:rPr>
              <a:t> door entering</a:t>
            </a:r>
          </a:p>
          <a:p>
            <a:r>
              <a:rPr lang="en-US" sz="2000" dirty="0">
                <a:solidFill>
                  <a:schemeClr val="tx1">
                    <a:lumMod val="75000"/>
                    <a:lumOff val="25000"/>
                  </a:schemeClr>
                </a:solidFill>
                <a:latin typeface="+mn-lt"/>
                <a:ea typeface="+mn-ea"/>
                <a:cs typeface="+mn-cs"/>
                <a:hlinkClick r:id="rId3"/>
              </a:rPr>
              <a:t>https://www.youtube.com/watch?v=45E-Otpule4</a:t>
            </a:r>
            <a:r>
              <a:rPr lang="en-US" sz="2000" dirty="0">
                <a:solidFill>
                  <a:schemeClr val="tx1">
                    <a:lumMod val="75000"/>
                    <a:lumOff val="25000"/>
                  </a:schemeClr>
                </a:solidFill>
                <a:latin typeface="+mn-lt"/>
                <a:ea typeface="+mn-ea"/>
                <a:cs typeface="+mn-cs"/>
              </a:rPr>
              <a:t> kid </a:t>
            </a:r>
            <a:r>
              <a:rPr lang="en-US" sz="2000" dirty="0">
                <a:solidFill>
                  <a:schemeClr val="tx1">
                    <a:lumMod val="75000"/>
                    <a:lumOff val="25000"/>
                  </a:schemeClr>
                </a:solidFill>
                <a:latin typeface="+mn-lt"/>
                <a:ea typeface="+mn-ea"/>
                <a:cs typeface="+mn-cs"/>
              </a:rPr>
              <a:t>log</a:t>
            </a:r>
          </a:p>
          <a:p>
            <a:r>
              <a:rPr lang="en-US" sz="2000" dirty="0">
                <a:solidFill>
                  <a:schemeClr val="tx1">
                    <a:lumMod val="75000"/>
                    <a:lumOff val="25000"/>
                  </a:schemeClr>
                </a:solidFill>
                <a:latin typeface="+mn-lt"/>
                <a:ea typeface="+mn-ea"/>
                <a:cs typeface="+mn-cs"/>
                <a:hlinkClick r:id="rId4"/>
              </a:rPr>
              <a:t>https://vimeo.com/10896151</a:t>
            </a:r>
            <a:r>
              <a:rPr lang="en-US" sz="2000" dirty="0">
                <a:solidFill>
                  <a:schemeClr val="tx1">
                    <a:lumMod val="75000"/>
                    <a:lumOff val="25000"/>
                  </a:schemeClr>
                </a:solidFill>
                <a:latin typeface="+mn-lt"/>
                <a:ea typeface="+mn-ea"/>
                <a:cs typeface="+mn-cs"/>
              </a:rPr>
              <a:t> cat feeder 1</a:t>
            </a:r>
          </a:p>
          <a:p>
            <a:r>
              <a:rPr lang="en-US" sz="2000" dirty="0">
                <a:solidFill>
                  <a:schemeClr val="tx1">
                    <a:lumMod val="75000"/>
                    <a:lumOff val="25000"/>
                  </a:schemeClr>
                </a:solidFill>
                <a:latin typeface="+mn-lt"/>
                <a:ea typeface="+mn-ea"/>
                <a:cs typeface="+mn-cs"/>
                <a:hlinkClick r:id="rId5"/>
              </a:rPr>
              <a:t>https</a:t>
            </a:r>
            <a:r>
              <a:rPr lang="en-US" sz="2000" dirty="0">
                <a:solidFill>
                  <a:schemeClr val="tx1">
                    <a:lumMod val="75000"/>
                    <a:lumOff val="25000"/>
                  </a:schemeClr>
                </a:solidFill>
                <a:latin typeface="+mn-lt"/>
                <a:ea typeface="+mn-ea"/>
                <a:cs typeface="+mn-cs"/>
                <a:hlinkClick r:id="rId5"/>
              </a:rPr>
              <a:t>://www.youtube.com/watch?v=8uTz10jGBFk</a:t>
            </a:r>
            <a:r>
              <a:rPr lang="en-US" sz="2000" dirty="0">
                <a:solidFill>
                  <a:schemeClr val="tx1">
                    <a:lumMod val="75000"/>
                    <a:lumOff val="25000"/>
                  </a:schemeClr>
                </a:solidFill>
                <a:latin typeface="+mn-lt"/>
                <a:ea typeface="+mn-ea"/>
                <a:cs typeface="+mn-cs"/>
              </a:rPr>
              <a:t> cat feeder </a:t>
            </a:r>
            <a:r>
              <a:rPr lang="en-US" sz="2000" dirty="0">
                <a:solidFill>
                  <a:schemeClr val="tx1">
                    <a:lumMod val="75000"/>
                    <a:lumOff val="25000"/>
                  </a:schemeClr>
                </a:solidFill>
                <a:latin typeface="+mn-lt"/>
                <a:ea typeface="+mn-ea"/>
                <a:cs typeface="+mn-cs"/>
              </a:rPr>
              <a:t>2</a:t>
            </a:r>
            <a:endParaRPr lang="en-US" sz="2000" dirty="0">
              <a:solidFill>
                <a:schemeClr val="tx1">
                  <a:lumMod val="75000"/>
                  <a:lumOff val="25000"/>
                </a:schemeClr>
              </a:solidFill>
              <a:latin typeface="+mn-lt"/>
              <a:ea typeface="+mn-ea"/>
              <a:cs typeface="+mn-cs"/>
            </a:endParaRPr>
          </a:p>
          <a:p>
            <a:r>
              <a:rPr lang="en-US" sz="2000" dirty="0">
                <a:solidFill>
                  <a:schemeClr val="tx1">
                    <a:lumMod val="75000"/>
                    <a:lumOff val="25000"/>
                  </a:schemeClr>
                </a:solidFill>
                <a:latin typeface="+mn-lt"/>
                <a:ea typeface="+mn-ea"/>
                <a:cs typeface="+mn-cs"/>
                <a:hlinkClick r:id="rId6"/>
              </a:rPr>
              <a:t>https</a:t>
            </a:r>
            <a:r>
              <a:rPr lang="en-US" sz="2000" dirty="0">
                <a:solidFill>
                  <a:schemeClr val="tx1">
                    <a:lumMod val="75000"/>
                    <a:lumOff val="25000"/>
                  </a:schemeClr>
                </a:solidFill>
                <a:latin typeface="+mn-lt"/>
                <a:ea typeface="+mn-ea"/>
                <a:cs typeface="+mn-cs"/>
                <a:hlinkClick r:id="rId6"/>
              </a:rPr>
              <a:t>://www.youtube.com/watch?v=faDX9L4YE8c</a:t>
            </a:r>
            <a:r>
              <a:rPr lang="en-US" sz="2000" dirty="0">
                <a:solidFill>
                  <a:schemeClr val="tx1">
                    <a:lumMod val="75000"/>
                    <a:lumOff val="25000"/>
                  </a:schemeClr>
                </a:solidFill>
                <a:latin typeface="+mn-lt"/>
                <a:ea typeface="+mn-ea"/>
                <a:cs typeface="+mn-cs"/>
              </a:rPr>
              <a:t> car start</a:t>
            </a:r>
          </a:p>
          <a:p>
            <a:r>
              <a:rPr lang="en-US" sz="2000" dirty="0">
                <a:solidFill>
                  <a:schemeClr val="tx1">
                    <a:lumMod val="75000"/>
                    <a:lumOff val="25000"/>
                  </a:schemeClr>
                </a:solidFill>
                <a:latin typeface="+mn-lt"/>
                <a:ea typeface="+mn-ea"/>
                <a:cs typeface="+mn-cs"/>
                <a:hlinkClick r:id="rId7"/>
              </a:rPr>
              <a:t>https://www.youtube.com/watch?v=tY-qSTJYMyI</a:t>
            </a:r>
            <a:r>
              <a:rPr lang="en-US" sz="2000" dirty="0">
                <a:solidFill>
                  <a:schemeClr val="tx1">
                    <a:lumMod val="75000"/>
                    <a:lumOff val="25000"/>
                  </a:schemeClr>
                </a:solidFill>
                <a:latin typeface="+mn-lt"/>
                <a:ea typeface="+mn-ea"/>
                <a:cs typeface="+mn-cs"/>
              </a:rPr>
              <a:t> door opener</a:t>
            </a:r>
          </a:p>
          <a:p>
            <a:endParaRPr lang="en-US" sz="2000" dirty="0"/>
          </a:p>
        </p:txBody>
      </p:sp>
      <p:sp>
        <p:nvSpPr>
          <p:cNvPr id="4" name="Date Placeholder 3"/>
          <p:cNvSpPr>
            <a:spLocks noGrp="1"/>
          </p:cNvSpPr>
          <p:nvPr>
            <p:ph type="dt" sz="half" idx="10"/>
          </p:nvPr>
        </p:nvSpPr>
        <p:spPr/>
        <p:txBody>
          <a:bodyPr/>
          <a:lstStyle/>
          <a:p>
            <a:r>
              <a:rPr lang="de-CH" dirty="0" smtClean="0"/>
              <a:t>06.06.2014</a:t>
            </a:r>
            <a:endParaRPr lang="de-CH" dirty="0"/>
          </a:p>
        </p:txBody>
      </p:sp>
      <p:sp>
        <p:nvSpPr>
          <p:cNvPr id="5" name="Footer Placeholder 4"/>
          <p:cNvSpPr>
            <a:spLocks noGrp="1"/>
          </p:cNvSpPr>
          <p:nvPr>
            <p:ph type="ftr" sz="quarter" idx="11"/>
          </p:nvPr>
        </p:nvSpPr>
        <p:spPr/>
        <p:txBody>
          <a:bodyPr/>
          <a:lstStyle/>
          <a:p>
            <a:r>
              <a:rPr lang="de-CH" smtClean="0"/>
              <a:t>RFID – Physical Computing</a:t>
            </a:r>
            <a:endParaRPr lang="de-CH" dirty="0" smtClean="0"/>
          </a:p>
        </p:txBody>
      </p:sp>
      <p:sp>
        <p:nvSpPr>
          <p:cNvPr id="6" name="Slide Number Placeholder 5"/>
          <p:cNvSpPr>
            <a:spLocks noGrp="1"/>
          </p:cNvSpPr>
          <p:nvPr>
            <p:ph type="sldNum" sz="quarter" idx="12"/>
          </p:nvPr>
        </p:nvSpPr>
        <p:spPr/>
        <p:txBody>
          <a:bodyPr/>
          <a:lstStyle/>
          <a:p>
            <a:fld id="{373A78FD-5462-4B4E-BC00-C49F346D2485}" type="slidenum">
              <a:rPr lang="de-CH" smtClean="0"/>
              <a:pPr/>
              <a:t>20</a:t>
            </a:fld>
            <a:endParaRPr lang="de-CH" dirty="0"/>
          </a:p>
        </p:txBody>
      </p:sp>
    </p:spTree>
    <p:extLst>
      <p:ext uri="{BB962C8B-B14F-4D97-AF65-F5344CB8AC3E}">
        <p14:creationId xmlns:p14="http://schemas.microsoft.com/office/powerpoint/2010/main" val="4260377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OUR </a:t>
            </a:r>
            <a:r>
              <a:rPr lang="de-CH" dirty="0" smtClean="0">
                <a:latin typeface="Walkway UltraBold" panose="00000400000000000000" pitchFamily="2" charset="0"/>
              </a:rPr>
              <a:t>DEMO</a:t>
            </a:r>
            <a:r>
              <a:rPr lang="de-CH" dirty="0" smtClean="0"/>
              <a:t> PATCH</a:t>
            </a:r>
            <a:endParaRPr lang="de-CH"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059582"/>
            <a:ext cx="4061331" cy="3841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umsplatzhalter 4"/>
          <p:cNvSpPr>
            <a:spLocks noGrp="1"/>
          </p:cNvSpPr>
          <p:nvPr>
            <p:ph type="dt" sz="half" idx="10"/>
          </p:nvPr>
        </p:nvSpPr>
        <p:spPr/>
        <p:txBody>
          <a:bodyPr/>
          <a:lstStyle/>
          <a:p>
            <a:fld id="{055AA3CD-8E62-4233-8C95-87E893BE00FD}" type="datetime1">
              <a:rPr lang="de-DE" smtClean="0"/>
              <a:t>12.06.2014</a:t>
            </a:fld>
            <a:endParaRPr lang="de-CH" dirty="0"/>
          </a:p>
        </p:txBody>
      </p:sp>
      <p:sp>
        <p:nvSpPr>
          <p:cNvPr id="6" name="Fußzeilenplatzhalter 5"/>
          <p:cNvSpPr>
            <a:spLocks noGrp="1"/>
          </p:cNvSpPr>
          <p:nvPr>
            <p:ph type="ftr" sz="quarter" idx="11"/>
          </p:nvPr>
        </p:nvSpPr>
        <p:spPr/>
        <p:txBody>
          <a:bodyPr/>
          <a:lstStyle/>
          <a:p>
            <a:r>
              <a:rPr lang="de-CH" smtClean="0"/>
              <a:t>RFID – Physical Computing</a:t>
            </a:r>
            <a:endParaRPr lang="de-CH" dirty="0" smtClean="0"/>
          </a:p>
        </p:txBody>
      </p:sp>
      <p:sp>
        <p:nvSpPr>
          <p:cNvPr id="7" name="Foliennummernplatzhalter 6"/>
          <p:cNvSpPr>
            <a:spLocks noGrp="1"/>
          </p:cNvSpPr>
          <p:nvPr>
            <p:ph type="sldNum" sz="quarter" idx="12"/>
          </p:nvPr>
        </p:nvSpPr>
        <p:spPr/>
        <p:txBody>
          <a:bodyPr/>
          <a:lstStyle/>
          <a:p>
            <a:fld id="{373A78FD-5462-4B4E-BC00-C49F346D2485}" type="slidenum">
              <a:rPr lang="de-CH" smtClean="0"/>
              <a:t>21</a:t>
            </a:fld>
            <a:endParaRPr lang="de-CH" dirty="0"/>
          </a:p>
        </p:txBody>
      </p:sp>
    </p:spTree>
    <p:extLst>
      <p:ext uri="{BB962C8B-B14F-4D97-AF65-F5344CB8AC3E}">
        <p14:creationId xmlns:p14="http://schemas.microsoft.com/office/powerpoint/2010/main" val="1381529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85800" y="1995686"/>
            <a:ext cx="7772400" cy="1102519"/>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lang="de-CH" sz="4400" b="0" kern="1200" baseline="0" dirty="0">
                <a:solidFill>
                  <a:schemeClr val="tx1"/>
                </a:solidFill>
                <a:latin typeface="Walkway SemiBold" panose="00000400000000000000" pitchFamily="2" charset="0"/>
                <a:ea typeface="+mj-ea"/>
                <a:cs typeface="+mj-cs"/>
              </a:defRPr>
            </a:lvl1pPr>
          </a:lstStyle>
          <a:p>
            <a:r>
              <a:rPr lang="en-US" b="1" spc="600" dirty="0" smtClean="0">
                <a:latin typeface="Walkway UltraBold" panose="00000400000000000000" pitchFamily="2" charset="0"/>
              </a:rPr>
              <a:t>THANK YOU </a:t>
            </a:r>
            <a:r>
              <a:rPr lang="en-US" spc="600" dirty="0" smtClean="0"/>
              <a:t>FOR YOUR ATTENTION</a:t>
            </a:r>
            <a:endParaRPr lang="en-US" spc="600" dirty="0"/>
          </a:p>
        </p:txBody>
      </p:sp>
      <p:sp>
        <p:nvSpPr>
          <p:cNvPr id="7" name="Datumsplatzhalter 6"/>
          <p:cNvSpPr>
            <a:spLocks noGrp="1"/>
          </p:cNvSpPr>
          <p:nvPr>
            <p:ph type="dt" sz="half" idx="10"/>
          </p:nvPr>
        </p:nvSpPr>
        <p:spPr/>
        <p:txBody>
          <a:bodyPr/>
          <a:lstStyle/>
          <a:p>
            <a:fld id="{29AC955B-B0E6-4653-91CF-2E2128AB4F5E}" type="datetime1">
              <a:rPr lang="de-DE" smtClean="0"/>
              <a:t>12.06.2014</a:t>
            </a:fld>
            <a:endParaRPr lang="de-CH" dirty="0"/>
          </a:p>
        </p:txBody>
      </p:sp>
      <p:sp>
        <p:nvSpPr>
          <p:cNvPr id="8" name="Fußzeilenplatzhalter 7"/>
          <p:cNvSpPr>
            <a:spLocks noGrp="1"/>
          </p:cNvSpPr>
          <p:nvPr>
            <p:ph type="ftr" sz="quarter" idx="11"/>
          </p:nvPr>
        </p:nvSpPr>
        <p:spPr/>
        <p:txBody>
          <a:bodyPr/>
          <a:lstStyle/>
          <a:p>
            <a:r>
              <a:rPr lang="de-CH" dirty="0" smtClean="0"/>
              <a:t>RFID – </a:t>
            </a:r>
            <a:r>
              <a:rPr lang="de-CH" dirty="0" err="1" smtClean="0"/>
              <a:t>Physical</a:t>
            </a:r>
            <a:r>
              <a:rPr lang="de-CH" dirty="0" smtClean="0"/>
              <a:t> Computing</a:t>
            </a:r>
          </a:p>
        </p:txBody>
      </p:sp>
      <p:sp>
        <p:nvSpPr>
          <p:cNvPr id="9" name="Foliennummernplatzhalter 8"/>
          <p:cNvSpPr>
            <a:spLocks noGrp="1"/>
          </p:cNvSpPr>
          <p:nvPr>
            <p:ph type="sldNum" sz="quarter" idx="12"/>
          </p:nvPr>
        </p:nvSpPr>
        <p:spPr/>
        <p:txBody>
          <a:bodyPr/>
          <a:lstStyle/>
          <a:p>
            <a:fld id="{373A78FD-5462-4B4E-BC00-C49F346D2485}" type="slidenum">
              <a:rPr lang="de-CH" smtClean="0"/>
              <a:t>22</a:t>
            </a:fld>
            <a:endParaRPr lang="de-CH" dirty="0"/>
          </a:p>
        </p:txBody>
      </p:sp>
    </p:spTree>
    <p:extLst>
      <p:ext uri="{BB962C8B-B14F-4D97-AF65-F5344CB8AC3E}">
        <p14:creationId xmlns:p14="http://schemas.microsoft.com/office/powerpoint/2010/main" val="3189400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pc="300" dirty="0" smtClean="0">
                <a:latin typeface="Walkway UltraBold" panose="00000400000000000000" pitchFamily="2" charset="0"/>
              </a:rPr>
              <a:t>REFERENCES</a:t>
            </a:r>
            <a:endParaRPr lang="de-CH" spc="300" dirty="0">
              <a:latin typeface="Walkway UltraBold" panose="00000400000000000000" pitchFamily="2" charset="0"/>
            </a:endParaRPr>
          </a:p>
        </p:txBody>
      </p:sp>
      <p:sp>
        <p:nvSpPr>
          <p:cNvPr id="3" name="Inhaltsplatzhalter 2"/>
          <p:cNvSpPr>
            <a:spLocks noGrp="1"/>
          </p:cNvSpPr>
          <p:nvPr>
            <p:ph idx="1"/>
          </p:nvPr>
        </p:nvSpPr>
        <p:spPr/>
        <p:txBody>
          <a:bodyPr>
            <a:normAutofit/>
          </a:bodyPr>
          <a:lstStyle/>
          <a:p>
            <a:pPr marL="0" indent="0">
              <a:buNone/>
            </a:pPr>
            <a:r>
              <a:rPr lang="en-US" sz="1400" dirty="0" smtClean="0"/>
              <a:t>[</a:t>
            </a:r>
            <a:r>
              <a:rPr lang="en-US" sz="1400" dirty="0"/>
              <a:t>1] http://proquest.tech.safaribooksonline.de/book/hardware/rfid/0131851373</a:t>
            </a:r>
          </a:p>
          <a:p>
            <a:pPr marL="0" indent="0">
              <a:buNone/>
            </a:pPr>
            <a:r>
              <a:rPr lang="en-US" sz="1400" dirty="0"/>
              <a:t>[2] http://electronics.howstuffworks.com/difference-between-rfid-and-nfc1.htm</a:t>
            </a:r>
          </a:p>
          <a:p>
            <a:pPr marL="0" indent="0">
              <a:buNone/>
            </a:pPr>
            <a:r>
              <a:rPr lang="en-US" sz="1400" dirty="0"/>
              <a:t>[3] Arjun Agarwal and Mala </a:t>
            </a:r>
            <a:r>
              <a:rPr lang="en-US" sz="1400" dirty="0" err="1"/>
              <a:t>Mitra</a:t>
            </a:r>
            <a:r>
              <a:rPr lang="en-US" sz="1400" dirty="0"/>
              <a:t>. RFID: Promises and Problems, April 2006.</a:t>
            </a:r>
          </a:p>
          <a:p>
            <a:endParaRPr lang="en-US" sz="1400" dirty="0"/>
          </a:p>
          <a:p>
            <a:endParaRPr lang="de-CH" sz="1050" dirty="0"/>
          </a:p>
        </p:txBody>
      </p:sp>
      <p:sp>
        <p:nvSpPr>
          <p:cNvPr id="4" name="Datumsplatzhalter 3"/>
          <p:cNvSpPr>
            <a:spLocks noGrp="1"/>
          </p:cNvSpPr>
          <p:nvPr>
            <p:ph type="dt" sz="half" idx="10"/>
          </p:nvPr>
        </p:nvSpPr>
        <p:spPr/>
        <p:txBody>
          <a:bodyPr/>
          <a:lstStyle/>
          <a:p>
            <a:fld id="{A4BFED3A-3D6A-436D-A6BB-8F3D10711D84}" type="datetime1">
              <a:rPr lang="de-DE" smtClean="0"/>
              <a:t>12.06.2014</a:t>
            </a:fld>
            <a:endParaRPr lang="de-CH" dirty="0"/>
          </a:p>
        </p:txBody>
      </p:sp>
      <p:sp>
        <p:nvSpPr>
          <p:cNvPr id="5" name="Fußzeilenplatzhalter 4"/>
          <p:cNvSpPr>
            <a:spLocks noGrp="1"/>
          </p:cNvSpPr>
          <p:nvPr>
            <p:ph type="ftr" sz="quarter" idx="11"/>
          </p:nvPr>
        </p:nvSpPr>
        <p:spPr/>
        <p:txBody>
          <a:bodyPr/>
          <a:lstStyle/>
          <a:p>
            <a:r>
              <a:rPr lang="de-CH" smtClean="0"/>
              <a:t>RFID – Physical Computing</a:t>
            </a:r>
            <a:endParaRPr lang="de-CH" dirty="0" smtClean="0"/>
          </a:p>
        </p:txBody>
      </p:sp>
      <p:sp>
        <p:nvSpPr>
          <p:cNvPr id="6" name="Foliennummernplatzhalter 5"/>
          <p:cNvSpPr>
            <a:spLocks noGrp="1"/>
          </p:cNvSpPr>
          <p:nvPr>
            <p:ph type="sldNum" sz="quarter" idx="12"/>
          </p:nvPr>
        </p:nvSpPr>
        <p:spPr/>
        <p:txBody>
          <a:bodyPr/>
          <a:lstStyle/>
          <a:p>
            <a:fld id="{373A78FD-5462-4B4E-BC00-C49F346D2485}" type="slidenum">
              <a:rPr lang="de-CH" smtClean="0"/>
              <a:t>23</a:t>
            </a:fld>
            <a:endParaRPr lang="de-CH" dirty="0"/>
          </a:p>
        </p:txBody>
      </p:sp>
    </p:spTree>
    <p:extLst>
      <p:ext uri="{BB962C8B-B14F-4D97-AF65-F5344CB8AC3E}">
        <p14:creationId xmlns:p14="http://schemas.microsoft.com/office/powerpoint/2010/main" val="3330171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Walkway UltraBold" panose="00000400000000000000" pitchFamily="2" charset="0"/>
              </a:rPr>
              <a:t>TYPE</a:t>
            </a:r>
            <a:r>
              <a:rPr lang="de-CH" dirty="0" smtClean="0"/>
              <a:t> OF RFID TAGS</a:t>
            </a:r>
            <a:endParaRPr lang="de-CH" dirty="0"/>
          </a:p>
        </p:txBody>
      </p:sp>
      <p:sp>
        <p:nvSpPr>
          <p:cNvPr id="4" name="Datumsplatzhalter 3"/>
          <p:cNvSpPr>
            <a:spLocks noGrp="1"/>
          </p:cNvSpPr>
          <p:nvPr>
            <p:ph type="dt" sz="half" idx="10"/>
          </p:nvPr>
        </p:nvSpPr>
        <p:spPr/>
        <p:txBody>
          <a:bodyPr/>
          <a:lstStyle/>
          <a:p>
            <a:fld id="{EE2A43F4-18C6-4251-95D0-D5C474A1CD5E}" type="datetime1">
              <a:rPr lang="de-DE" smtClean="0"/>
              <a:pPr/>
              <a:t>12.06.2014</a:t>
            </a:fld>
            <a:endParaRPr lang="de-CH" dirty="0"/>
          </a:p>
        </p:txBody>
      </p:sp>
      <p:sp>
        <p:nvSpPr>
          <p:cNvPr id="5" name="Fußzeilenplatzhalter 4"/>
          <p:cNvSpPr>
            <a:spLocks noGrp="1"/>
          </p:cNvSpPr>
          <p:nvPr>
            <p:ph type="ftr" sz="quarter" idx="11"/>
          </p:nvPr>
        </p:nvSpPr>
        <p:spPr/>
        <p:txBody>
          <a:bodyPr/>
          <a:lstStyle/>
          <a:p>
            <a:r>
              <a:rPr lang="de-CH" smtClean="0"/>
              <a:t>RFID – Physical Computing</a:t>
            </a:r>
            <a:endParaRPr lang="de-CH" dirty="0" smtClean="0"/>
          </a:p>
        </p:txBody>
      </p:sp>
      <p:sp>
        <p:nvSpPr>
          <p:cNvPr id="6" name="Foliennummernplatzhalter 5"/>
          <p:cNvSpPr>
            <a:spLocks noGrp="1"/>
          </p:cNvSpPr>
          <p:nvPr>
            <p:ph type="sldNum" sz="quarter" idx="12"/>
          </p:nvPr>
        </p:nvSpPr>
        <p:spPr/>
        <p:txBody>
          <a:bodyPr/>
          <a:lstStyle/>
          <a:p>
            <a:fld id="{373A78FD-5462-4B4E-BC00-C49F346D2485}" type="slidenum">
              <a:rPr lang="de-CH" smtClean="0"/>
              <a:pPr/>
              <a:t>3</a:t>
            </a:fld>
            <a:endParaRPr lang="de-CH" dirty="0"/>
          </a:p>
        </p:txBody>
      </p:sp>
      <p:pic>
        <p:nvPicPr>
          <p:cNvPr id="7" name="Picture 3" descr="C:\Users\TGR\Desktop\RFID_Transponder_LF_Glastransponder23m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83574"/>
            <a:ext cx="2232248" cy="3100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GR\Desktop\RFID_ta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275707"/>
            <a:ext cx="3419475" cy="2562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GR\Desktop\RFID_tag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19622"/>
            <a:ext cx="19050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520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latin typeface="Walkway UltraBold" panose="00000400000000000000" pitchFamily="2" charset="0"/>
              </a:rPr>
              <a:t>TYPE</a:t>
            </a:r>
            <a:r>
              <a:rPr lang="de-CH" dirty="0"/>
              <a:t> OF RFID TAGS</a:t>
            </a:r>
          </a:p>
        </p:txBody>
      </p:sp>
      <p:sp>
        <p:nvSpPr>
          <p:cNvPr id="3" name="Inhaltsplatzhalter 2"/>
          <p:cNvSpPr>
            <a:spLocks noGrp="1"/>
          </p:cNvSpPr>
          <p:nvPr>
            <p:ph idx="1"/>
          </p:nvPr>
        </p:nvSpPr>
        <p:spPr>
          <a:xfrm>
            <a:off x="457200" y="1200151"/>
            <a:ext cx="4114800" cy="3394472"/>
          </a:xfrm>
        </p:spPr>
        <p:txBody>
          <a:bodyPr/>
          <a:lstStyle/>
          <a:p>
            <a:pPr marL="0" indent="0">
              <a:buNone/>
            </a:pPr>
            <a:r>
              <a:rPr lang="de-CH" sz="2800" b="1" dirty="0" smtClean="0">
                <a:solidFill>
                  <a:schemeClr val="tx1">
                    <a:lumMod val="75000"/>
                    <a:lumOff val="25000"/>
                  </a:schemeClr>
                </a:solidFill>
                <a:latin typeface="Walkway SemiBold" panose="00000400000000000000" pitchFamily="2" charset="0"/>
                <a:ea typeface="+mn-ea"/>
                <a:cs typeface="+mn-cs"/>
              </a:rPr>
              <a:t>PASSIVE RFID TAGS</a:t>
            </a:r>
          </a:p>
          <a:p>
            <a:endParaRPr lang="de-CH" dirty="0"/>
          </a:p>
        </p:txBody>
      </p:sp>
      <p:sp>
        <p:nvSpPr>
          <p:cNvPr id="4" name="Datumsplatzhalter 3"/>
          <p:cNvSpPr>
            <a:spLocks noGrp="1"/>
          </p:cNvSpPr>
          <p:nvPr>
            <p:ph type="dt" sz="half" idx="10"/>
          </p:nvPr>
        </p:nvSpPr>
        <p:spPr/>
        <p:txBody>
          <a:bodyPr/>
          <a:lstStyle/>
          <a:p>
            <a:fld id="{EE2A43F4-18C6-4251-95D0-D5C474A1CD5E}" type="datetime1">
              <a:rPr lang="de-DE" smtClean="0"/>
              <a:pPr/>
              <a:t>12.06.2014</a:t>
            </a:fld>
            <a:endParaRPr lang="de-CH" dirty="0"/>
          </a:p>
        </p:txBody>
      </p:sp>
      <p:sp>
        <p:nvSpPr>
          <p:cNvPr id="5" name="Fußzeilenplatzhalter 4"/>
          <p:cNvSpPr>
            <a:spLocks noGrp="1"/>
          </p:cNvSpPr>
          <p:nvPr>
            <p:ph type="ftr" sz="quarter" idx="11"/>
          </p:nvPr>
        </p:nvSpPr>
        <p:spPr/>
        <p:txBody>
          <a:bodyPr/>
          <a:lstStyle/>
          <a:p>
            <a:r>
              <a:rPr lang="de-CH" smtClean="0"/>
              <a:t>RFID – Physical Computing</a:t>
            </a:r>
            <a:endParaRPr lang="de-CH" dirty="0" smtClean="0"/>
          </a:p>
        </p:txBody>
      </p:sp>
      <p:sp>
        <p:nvSpPr>
          <p:cNvPr id="6" name="Foliennummernplatzhalter 5"/>
          <p:cNvSpPr>
            <a:spLocks noGrp="1"/>
          </p:cNvSpPr>
          <p:nvPr>
            <p:ph type="sldNum" sz="quarter" idx="12"/>
          </p:nvPr>
        </p:nvSpPr>
        <p:spPr/>
        <p:txBody>
          <a:bodyPr/>
          <a:lstStyle/>
          <a:p>
            <a:fld id="{373A78FD-5462-4B4E-BC00-C49F346D2485}" type="slidenum">
              <a:rPr lang="de-CH" smtClean="0"/>
              <a:pPr/>
              <a:t>4</a:t>
            </a:fld>
            <a:endParaRPr lang="de-CH" dirty="0"/>
          </a:p>
        </p:txBody>
      </p:sp>
      <p:sp>
        <p:nvSpPr>
          <p:cNvPr id="7" name="Inhaltsplatzhalter 2"/>
          <p:cNvSpPr txBox="1">
            <a:spLocks/>
          </p:cNvSpPr>
          <p:nvPr/>
        </p:nvSpPr>
        <p:spPr>
          <a:xfrm>
            <a:off x="4724400" y="1203598"/>
            <a:ext cx="41148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90000"/>
              <a:buFont typeface="Wingdings" panose="05000000000000000000" pitchFamily="2" charset="2"/>
              <a:buChar char="§"/>
              <a:defRPr sz="2400" kern="1200">
                <a:solidFill>
                  <a:schemeClr val="tx1"/>
                </a:solidFill>
                <a:latin typeface="Droid Serif" panose="02020600060500020200" pitchFamily="18" charset="0"/>
                <a:ea typeface="Droid Serif" panose="02020600060500020200" pitchFamily="18" charset="0"/>
                <a:cs typeface="Droid Serif" panose="02020600060500020200" pitchFamily="18"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Droid Serif" panose="02020600060500020200" pitchFamily="18" charset="0"/>
                <a:ea typeface="Droid Serif" panose="02020600060500020200" pitchFamily="18" charset="0"/>
                <a:cs typeface="Droid Serif" panose="02020600060500020200" pitchFamily="18"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Droid Serif" panose="02020600060500020200" pitchFamily="18" charset="0"/>
                <a:ea typeface="Droid Serif" panose="02020600060500020200" pitchFamily="18" charset="0"/>
                <a:cs typeface="Droid Serif" panose="02020600060500020200" pitchFamily="18"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Droid Serif" panose="02020600060500020200" pitchFamily="18" charset="0"/>
                <a:ea typeface="Droid Serif" panose="02020600060500020200" pitchFamily="18" charset="0"/>
                <a:cs typeface="Droid Serif" panose="02020600060500020200" pitchFamily="18"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Droid Serif" panose="02020600060500020200" pitchFamily="18" charset="0"/>
                <a:ea typeface="Droid Serif" panose="02020600060500020200" pitchFamily="18" charset="0"/>
                <a:cs typeface="Droid Serif" panose="02020600060500020200"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CH" sz="2800" b="1" dirty="0" smtClean="0">
                <a:solidFill>
                  <a:schemeClr val="tx1">
                    <a:lumMod val="75000"/>
                    <a:lumOff val="25000"/>
                  </a:schemeClr>
                </a:solidFill>
                <a:latin typeface="Walkway SemiBold" panose="00000400000000000000" pitchFamily="2" charset="0"/>
                <a:ea typeface="+mn-ea"/>
                <a:cs typeface="+mn-cs"/>
              </a:rPr>
              <a:t>ACTIVE RFID TAGS</a:t>
            </a:r>
          </a:p>
          <a:p>
            <a:endParaRPr lang="de-CH"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07507"/>
            <a:ext cx="1372883" cy="136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C:\Users\TGR\Desktop\batte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433954"/>
            <a:ext cx="1257889" cy="96282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ieren 9"/>
          <p:cNvGrpSpPr/>
          <p:nvPr/>
        </p:nvGrpSpPr>
        <p:grpSpPr>
          <a:xfrm>
            <a:off x="5770228" y="1771194"/>
            <a:ext cx="1678412" cy="2737294"/>
            <a:chOff x="694080" y="1689574"/>
            <a:chExt cx="2679832" cy="468052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66" y="1916831"/>
              <a:ext cx="23812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bgerundetes Rechteck 11"/>
            <p:cNvSpPr/>
            <p:nvPr/>
          </p:nvSpPr>
          <p:spPr>
            <a:xfrm>
              <a:off x="694080" y="1689574"/>
              <a:ext cx="2679832" cy="468052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cxnSp>
          <p:nvCxnSpPr>
            <p:cNvPr id="13" name="Gerade Verbindung 12"/>
            <p:cNvCxnSpPr/>
            <p:nvPr/>
          </p:nvCxnSpPr>
          <p:spPr>
            <a:xfrm flipV="1">
              <a:off x="2411760" y="3429000"/>
              <a:ext cx="0" cy="1304200"/>
            </a:xfrm>
            <a:prstGeom prst="line">
              <a:avLst/>
            </a:prstGeom>
            <a:ln w="50800">
              <a:solidFill>
                <a:schemeClr val="accent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2079956" y="3284984"/>
              <a:ext cx="331804" cy="144016"/>
            </a:xfrm>
            <a:prstGeom prst="line">
              <a:avLst/>
            </a:prstGeom>
            <a:ln w="28575">
              <a:solidFill>
                <a:schemeClr val="accent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4859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Walkway UltraBold" panose="00000400000000000000" pitchFamily="2" charset="0"/>
              </a:rPr>
              <a:t>PASSIVE</a:t>
            </a:r>
            <a:r>
              <a:rPr lang="de-CH" dirty="0" smtClean="0"/>
              <a:t> RFID TAG</a:t>
            </a:r>
            <a:endParaRPr lang="de-CH" dirty="0"/>
          </a:p>
        </p:txBody>
      </p:sp>
      <p:sp>
        <p:nvSpPr>
          <p:cNvPr id="4" name="Datumsplatzhalter 3"/>
          <p:cNvSpPr>
            <a:spLocks noGrp="1"/>
          </p:cNvSpPr>
          <p:nvPr>
            <p:ph type="dt" sz="half" idx="10"/>
          </p:nvPr>
        </p:nvSpPr>
        <p:spPr/>
        <p:txBody>
          <a:bodyPr/>
          <a:lstStyle/>
          <a:p>
            <a:fld id="{EE2A43F4-18C6-4251-95D0-D5C474A1CD5E}" type="datetime1">
              <a:rPr lang="de-DE" smtClean="0"/>
              <a:pPr/>
              <a:t>12.06.2014</a:t>
            </a:fld>
            <a:endParaRPr lang="de-CH" dirty="0"/>
          </a:p>
        </p:txBody>
      </p:sp>
      <p:sp>
        <p:nvSpPr>
          <p:cNvPr id="5" name="Fußzeilenplatzhalter 4"/>
          <p:cNvSpPr>
            <a:spLocks noGrp="1"/>
          </p:cNvSpPr>
          <p:nvPr>
            <p:ph type="ftr" sz="quarter" idx="11"/>
          </p:nvPr>
        </p:nvSpPr>
        <p:spPr/>
        <p:txBody>
          <a:bodyPr/>
          <a:lstStyle/>
          <a:p>
            <a:r>
              <a:rPr lang="de-CH" smtClean="0"/>
              <a:t>RFID – Physical Computing</a:t>
            </a:r>
            <a:endParaRPr lang="de-CH" dirty="0" smtClean="0"/>
          </a:p>
        </p:txBody>
      </p:sp>
      <p:sp>
        <p:nvSpPr>
          <p:cNvPr id="6" name="Foliennummernplatzhalter 5"/>
          <p:cNvSpPr>
            <a:spLocks noGrp="1"/>
          </p:cNvSpPr>
          <p:nvPr>
            <p:ph type="sldNum" sz="quarter" idx="12"/>
          </p:nvPr>
        </p:nvSpPr>
        <p:spPr/>
        <p:txBody>
          <a:bodyPr/>
          <a:lstStyle/>
          <a:p>
            <a:fld id="{373A78FD-5462-4B4E-BC00-C49F346D2485}" type="slidenum">
              <a:rPr lang="de-CH" smtClean="0"/>
              <a:pPr/>
              <a:t>5</a:t>
            </a:fld>
            <a:endParaRPr lang="de-CH" dirty="0"/>
          </a:p>
        </p:txBody>
      </p:sp>
      <p:sp>
        <p:nvSpPr>
          <p:cNvPr id="10" name="Inhaltsplatzhalter 6"/>
          <p:cNvSpPr txBox="1">
            <a:spLocks/>
          </p:cNvSpPr>
          <p:nvPr/>
        </p:nvSpPr>
        <p:spPr>
          <a:xfrm>
            <a:off x="4211960" y="1052736"/>
            <a:ext cx="4680520" cy="3607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t>No integrated power source</a:t>
            </a:r>
          </a:p>
          <a:p>
            <a:r>
              <a:rPr lang="en-GB" sz="2000" dirty="0" smtClean="0"/>
              <a:t>Resistant to environmental influences</a:t>
            </a:r>
          </a:p>
          <a:p>
            <a:r>
              <a:rPr lang="en-GB" sz="2000" dirty="0" smtClean="0"/>
              <a:t>Possible distances 1 cm –  10 m</a:t>
            </a:r>
          </a:p>
          <a:p>
            <a:r>
              <a:rPr lang="en-GB" sz="2000" dirty="0" smtClean="0"/>
              <a:t>Cheap solution (1ct – </a:t>
            </a:r>
            <a:r>
              <a:rPr lang="en-GB" sz="2000" dirty="0"/>
              <a:t>5ct per </a:t>
            </a:r>
            <a:r>
              <a:rPr lang="en-GB" sz="2000" dirty="0" smtClean="0"/>
              <a:t>tag)</a:t>
            </a:r>
          </a:p>
          <a:p>
            <a:endParaRPr lang="en-GB" sz="2000" dirty="0"/>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7614"/>
            <a:ext cx="2177661"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Gerade Verbindung mit Pfeil 17"/>
          <p:cNvCxnSpPr/>
          <p:nvPr/>
        </p:nvCxnSpPr>
        <p:spPr>
          <a:xfrm flipH="1">
            <a:off x="1431857" y="2522628"/>
            <a:ext cx="1259912" cy="0"/>
          </a:xfrm>
          <a:prstGeom prst="straightConnector1">
            <a:avLst/>
          </a:prstGeom>
          <a:ln w="31750" cap="rnd">
            <a:round/>
            <a:headEnd type="ova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2771800" y="1260756"/>
            <a:ext cx="1944216" cy="400110"/>
          </a:xfrm>
          <a:prstGeom prst="rect">
            <a:avLst/>
          </a:prstGeom>
          <a:noFill/>
        </p:spPr>
        <p:txBody>
          <a:bodyPr wrap="square" rtlCol="0">
            <a:spAutoFit/>
          </a:bodyPr>
          <a:lstStyle/>
          <a:p>
            <a:r>
              <a:rPr lang="en-GB" sz="2000" dirty="0" smtClean="0">
                <a:solidFill>
                  <a:schemeClr val="tx1">
                    <a:lumMod val="75000"/>
                    <a:lumOff val="25000"/>
                  </a:schemeClr>
                </a:solidFill>
              </a:rPr>
              <a:t>Antenna</a:t>
            </a:r>
            <a:endParaRPr lang="en-GB" sz="2000" dirty="0">
              <a:solidFill>
                <a:schemeClr val="tx1">
                  <a:lumMod val="75000"/>
                  <a:lumOff val="25000"/>
                </a:schemeClr>
              </a:solidFill>
            </a:endParaRPr>
          </a:p>
        </p:txBody>
      </p:sp>
      <p:cxnSp>
        <p:nvCxnSpPr>
          <p:cNvPr id="20" name="Gerade Verbindung mit Pfeil 19"/>
          <p:cNvCxnSpPr/>
          <p:nvPr/>
        </p:nvCxnSpPr>
        <p:spPr>
          <a:xfrm flipH="1">
            <a:off x="2178769" y="1460811"/>
            <a:ext cx="513000" cy="0"/>
          </a:xfrm>
          <a:prstGeom prst="straightConnector1">
            <a:avLst/>
          </a:prstGeom>
          <a:ln w="31750" cap="rnd">
            <a:round/>
            <a:headEnd type="ova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2771800" y="2322573"/>
            <a:ext cx="1944216" cy="400110"/>
          </a:xfrm>
          <a:prstGeom prst="rect">
            <a:avLst/>
          </a:prstGeom>
          <a:noFill/>
        </p:spPr>
        <p:txBody>
          <a:bodyPr wrap="square" rtlCol="0">
            <a:spAutoFit/>
          </a:bodyPr>
          <a:lstStyle/>
          <a:p>
            <a:r>
              <a:rPr lang="en-GB" sz="2000" dirty="0" smtClean="0">
                <a:solidFill>
                  <a:schemeClr val="tx1">
                    <a:lumMod val="75000"/>
                    <a:lumOff val="25000"/>
                  </a:schemeClr>
                </a:solidFill>
              </a:rPr>
              <a:t>Microchip</a:t>
            </a:r>
            <a:endParaRPr lang="en-GB" sz="2000" dirty="0">
              <a:solidFill>
                <a:schemeClr val="tx1">
                  <a:lumMod val="75000"/>
                  <a:lumOff val="25000"/>
                </a:schemeClr>
              </a:solidFill>
            </a:endParaRPr>
          </a:p>
        </p:txBody>
      </p:sp>
    </p:spTree>
    <p:extLst>
      <p:ext uri="{BB962C8B-B14F-4D97-AF65-F5344CB8AC3E}">
        <p14:creationId xmlns:p14="http://schemas.microsoft.com/office/powerpoint/2010/main" val="1550021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GR\Desktop\batte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50" y="3214922"/>
            <a:ext cx="1543050" cy="11811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smtClean="0">
                <a:latin typeface="Walkway UltraBold" panose="00000400000000000000" pitchFamily="2" charset="0"/>
              </a:rPr>
              <a:t>ACTIVE </a:t>
            </a:r>
            <a:r>
              <a:rPr lang="de-CH" dirty="0" smtClean="0"/>
              <a:t>RFID TAG</a:t>
            </a:r>
            <a:endParaRPr lang="de-CH" dirty="0"/>
          </a:p>
        </p:txBody>
      </p:sp>
      <p:sp>
        <p:nvSpPr>
          <p:cNvPr id="4" name="Datumsplatzhalter 3"/>
          <p:cNvSpPr>
            <a:spLocks noGrp="1"/>
          </p:cNvSpPr>
          <p:nvPr>
            <p:ph type="dt" sz="half" idx="10"/>
          </p:nvPr>
        </p:nvSpPr>
        <p:spPr/>
        <p:txBody>
          <a:bodyPr/>
          <a:lstStyle/>
          <a:p>
            <a:fld id="{EE2A43F4-18C6-4251-95D0-D5C474A1CD5E}" type="datetime1">
              <a:rPr lang="de-DE" smtClean="0"/>
              <a:pPr/>
              <a:t>12.06.2014</a:t>
            </a:fld>
            <a:endParaRPr lang="de-CH" dirty="0"/>
          </a:p>
        </p:txBody>
      </p:sp>
      <p:sp>
        <p:nvSpPr>
          <p:cNvPr id="5" name="Fußzeilenplatzhalter 4"/>
          <p:cNvSpPr>
            <a:spLocks noGrp="1"/>
          </p:cNvSpPr>
          <p:nvPr>
            <p:ph type="ftr" sz="quarter" idx="11"/>
          </p:nvPr>
        </p:nvSpPr>
        <p:spPr/>
        <p:txBody>
          <a:bodyPr/>
          <a:lstStyle/>
          <a:p>
            <a:r>
              <a:rPr lang="de-CH" smtClean="0"/>
              <a:t>RFID – Physical Computing</a:t>
            </a:r>
            <a:endParaRPr lang="de-CH" dirty="0" smtClean="0"/>
          </a:p>
        </p:txBody>
      </p:sp>
      <p:sp>
        <p:nvSpPr>
          <p:cNvPr id="6" name="Foliennummernplatzhalter 5"/>
          <p:cNvSpPr>
            <a:spLocks noGrp="1"/>
          </p:cNvSpPr>
          <p:nvPr>
            <p:ph type="sldNum" sz="quarter" idx="12"/>
          </p:nvPr>
        </p:nvSpPr>
        <p:spPr/>
        <p:txBody>
          <a:bodyPr/>
          <a:lstStyle/>
          <a:p>
            <a:fld id="{373A78FD-5462-4B4E-BC00-C49F346D2485}" type="slidenum">
              <a:rPr lang="de-CH" smtClean="0"/>
              <a:pPr/>
              <a:t>6</a:t>
            </a:fld>
            <a:endParaRPr lang="de-CH" dirty="0"/>
          </a:p>
        </p:txBody>
      </p:sp>
      <p:grpSp>
        <p:nvGrpSpPr>
          <p:cNvPr id="12" name="Gruppieren 11"/>
          <p:cNvGrpSpPr/>
          <p:nvPr/>
        </p:nvGrpSpPr>
        <p:grpSpPr>
          <a:xfrm>
            <a:off x="364717" y="1075416"/>
            <a:ext cx="2083322" cy="3432312"/>
            <a:chOff x="694080" y="1689574"/>
            <a:chExt cx="2679832" cy="468052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66" y="1916831"/>
              <a:ext cx="23812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bgerundetes Rechteck 13"/>
            <p:cNvSpPr/>
            <p:nvPr/>
          </p:nvSpPr>
          <p:spPr>
            <a:xfrm>
              <a:off x="694080" y="1689574"/>
              <a:ext cx="2679832" cy="468052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cxnSp>
          <p:nvCxnSpPr>
            <p:cNvPr id="16" name="Gerade Verbindung 15"/>
            <p:cNvCxnSpPr/>
            <p:nvPr/>
          </p:nvCxnSpPr>
          <p:spPr>
            <a:xfrm flipV="1">
              <a:off x="2411760" y="3429000"/>
              <a:ext cx="0" cy="1304200"/>
            </a:xfrm>
            <a:prstGeom prst="line">
              <a:avLst/>
            </a:prstGeom>
            <a:ln w="50800">
              <a:solidFill>
                <a:schemeClr val="accent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2079956" y="3284984"/>
              <a:ext cx="331804" cy="144016"/>
            </a:xfrm>
            <a:prstGeom prst="line">
              <a:avLst/>
            </a:prstGeom>
            <a:ln w="28575">
              <a:solidFill>
                <a:schemeClr val="accent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Gerade Verbindung mit Pfeil 22"/>
          <p:cNvCxnSpPr/>
          <p:nvPr/>
        </p:nvCxnSpPr>
        <p:spPr>
          <a:xfrm flipH="1">
            <a:off x="1349538" y="2192787"/>
            <a:ext cx="1519594" cy="0"/>
          </a:xfrm>
          <a:prstGeom prst="straightConnector1">
            <a:avLst/>
          </a:prstGeom>
          <a:ln w="31750" cap="rnd">
            <a:round/>
            <a:headEnd type="oval"/>
            <a:tailEnd type="arrow"/>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2910906" y="1243639"/>
            <a:ext cx="1944216" cy="400110"/>
          </a:xfrm>
          <a:prstGeom prst="rect">
            <a:avLst/>
          </a:prstGeom>
          <a:noFill/>
        </p:spPr>
        <p:txBody>
          <a:bodyPr wrap="square" rtlCol="0">
            <a:spAutoFit/>
          </a:bodyPr>
          <a:lstStyle/>
          <a:p>
            <a:r>
              <a:rPr lang="en-GB" sz="2000" dirty="0" smtClean="0">
                <a:solidFill>
                  <a:schemeClr val="tx1">
                    <a:lumMod val="75000"/>
                    <a:lumOff val="25000"/>
                  </a:schemeClr>
                </a:solidFill>
              </a:rPr>
              <a:t>Antenna</a:t>
            </a:r>
            <a:endParaRPr lang="en-GB" sz="2000" dirty="0">
              <a:solidFill>
                <a:schemeClr val="tx1">
                  <a:lumMod val="75000"/>
                  <a:lumOff val="25000"/>
                </a:schemeClr>
              </a:solidFill>
            </a:endParaRPr>
          </a:p>
        </p:txBody>
      </p:sp>
      <p:cxnSp>
        <p:nvCxnSpPr>
          <p:cNvPr id="25" name="Gerade Verbindung mit Pfeil 24"/>
          <p:cNvCxnSpPr/>
          <p:nvPr/>
        </p:nvCxnSpPr>
        <p:spPr>
          <a:xfrm flipH="1">
            <a:off x="2155386" y="1443694"/>
            <a:ext cx="646943" cy="0"/>
          </a:xfrm>
          <a:prstGeom prst="straightConnector1">
            <a:avLst/>
          </a:prstGeom>
          <a:ln w="31750" cap="rnd">
            <a:round/>
            <a:headEnd type="oval"/>
            <a:tailEnd type="arrow"/>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2961838" y="1964790"/>
            <a:ext cx="1944216" cy="400110"/>
          </a:xfrm>
          <a:prstGeom prst="rect">
            <a:avLst/>
          </a:prstGeom>
          <a:noFill/>
        </p:spPr>
        <p:txBody>
          <a:bodyPr wrap="square" rtlCol="0">
            <a:spAutoFit/>
          </a:bodyPr>
          <a:lstStyle/>
          <a:p>
            <a:r>
              <a:rPr lang="en-GB" sz="2000" dirty="0" smtClean="0">
                <a:solidFill>
                  <a:schemeClr val="tx1">
                    <a:lumMod val="75000"/>
                    <a:lumOff val="25000"/>
                  </a:schemeClr>
                </a:solidFill>
              </a:rPr>
              <a:t>Microchip</a:t>
            </a:r>
            <a:endParaRPr lang="en-GB" sz="2000" dirty="0">
              <a:solidFill>
                <a:schemeClr val="tx1">
                  <a:lumMod val="75000"/>
                  <a:lumOff val="25000"/>
                </a:schemeClr>
              </a:solidFill>
            </a:endParaRPr>
          </a:p>
        </p:txBody>
      </p:sp>
      <p:cxnSp>
        <p:nvCxnSpPr>
          <p:cNvPr id="29" name="Gerade Verbindung mit Pfeil 28"/>
          <p:cNvCxnSpPr/>
          <p:nvPr/>
        </p:nvCxnSpPr>
        <p:spPr>
          <a:xfrm flipH="1">
            <a:off x="1625930" y="3713853"/>
            <a:ext cx="1243202" cy="0"/>
          </a:xfrm>
          <a:prstGeom prst="straightConnector1">
            <a:avLst/>
          </a:prstGeom>
          <a:ln w="31750" cap="rnd">
            <a:round/>
            <a:headEnd type="oval"/>
            <a:tailEnd type="arrow"/>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2915601" y="3491856"/>
            <a:ext cx="1651489" cy="400110"/>
          </a:xfrm>
          <a:prstGeom prst="rect">
            <a:avLst/>
          </a:prstGeom>
          <a:noFill/>
        </p:spPr>
        <p:txBody>
          <a:bodyPr wrap="square" rtlCol="0">
            <a:spAutoFit/>
          </a:bodyPr>
          <a:lstStyle/>
          <a:p>
            <a:r>
              <a:rPr lang="en-GB" sz="2000" dirty="0" err="1" smtClean="0">
                <a:solidFill>
                  <a:schemeClr val="tx1">
                    <a:lumMod val="75000"/>
                    <a:lumOff val="25000"/>
                  </a:schemeClr>
                </a:solidFill>
              </a:rPr>
              <a:t>Powersource</a:t>
            </a:r>
            <a:endParaRPr lang="en-GB" sz="2000" dirty="0">
              <a:solidFill>
                <a:schemeClr val="tx1">
                  <a:lumMod val="75000"/>
                  <a:lumOff val="25000"/>
                </a:schemeClr>
              </a:solidFill>
            </a:endParaRPr>
          </a:p>
        </p:txBody>
      </p:sp>
      <p:sp>
        <p:nvSpPr>
          <p:cNvPr id="33" name="Inhaltsplatzhalter 6"/>
          <p:cNvSpPr txBox="1">
            <a:spLocks/>
          </p:cNvSpPr>
          <p:nvPr/>
        </p:nvSpPr>
        <p:spPr>
          <a:xfrm>
            <a:off x="4211960" y="1052736"/>
            <a:ext cx="4680520" cy="3607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CH" sz="2000" dirty="0" err="1"/>
              <a:t>Own</a:t>
            </a:r>
            <a:r>
              <a:rPr lang="de-CH" sz="2000" dirty="0"/>
              <a:t> power </a:t>
            </a:r>
            <a:r>
              <a:rPr lang="de-CH" sz="2000" dirty="0" err="1"/>
              <a:t>supply</a:t>
            </a:r>
            <a:endParaRPr lang="de-CH" sz="2000" dirty="0"/>
          </a:p>
          <a:p>
            <a:r>
              <a:rPr lang="de-CH" sz="2000" dirty="0" err="1"/>
              <a:t>Faster</a:t>
            </a:r>
            <a:r>
              <a:rPr lang="de-CH" sz="2000" dirty="0"/>
              <a:t> </a:t>
            </a:r>
            <a:r>
              <a:rPr lang="de-CH" sz="2000" dirty="0" err="1"/>
              <a:t>communication</a:t>
            </a:r>
            <a:endParaRPr lang="de-CH" sz="2000" dirty="0"/>
          </a:p>
          <a:p>
            <a:r>
              <a:rPr lang="en-GB" sz="2000" dirty="0"/>
              <a:t>Possible distances 1 cm –  100 m</a:t>
            </a:r>
          </a:p>
          <a:p>
            <a:r>
              <a:rPr lang="en-GB" sz="2000" dirty="0" smtClean="0"/>
              <a:t>More </a:t>
            </a:r>
            <a:r>
              <a:rPr lang="en-GB" sz="2000" dirty="0" smtClean="0"/>
              <a:t>expensive </a:t>
            </a:r>
            <a:r>
              <a:rPr lang="en-GB" sz="2000" dirty="0" smtClean="0"/>
              <a:t>(10 - 100€ per tag)</a:t>
            </a:r>
          </a:p>
          <a:p>
            <a:r>
              <a:rPr lang="en-GB" sz="2000" dirty="0" smtClean="0"/>
              <a:t>Generally bigger than a passive tag</a:t>
            </a:r>
            <a:endParaRPr lang="en-GB" sz="2000" dirty="0"/>
          </a:p>
          <a:p>
            <a:endParaRPr lang="en-GB" sz="2000" dirty="0"/>
          </a:p>
        </p:txBody>
      </p:sp>
    </p:spTree>
    <p:extLst>
      <p:ext uri="{BB962C8B-B14F-4D97-AF65-F5344CB8AC3E}">
        <p14:creationId xmlns:p14="http://schemas.microsoft.com/office/powerpoint/2010/main" val="4278991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HOW </a:t>
            </a:r>
            <a:r>
              <a:rPr lang="de-CH" dirty="0" smtClean="0"/>
              <a:t>RFID </a:t>
            </a:r>
            <a:r>
              <a:rPr lang="de-CH" dirty="0">
                <a:latin typeface="Walkway UltraBold" panose="00000400000000000000" pitchFamily="2" charset="0"/>
              </a:rPr>
              <a:t>WORKS</a:t>
            </a:r>
            <a:endParaRPr lang="de-CH" dirty="0"/>
          </a:p>
        </p:txBody>
      </p:sp>
      <p:sp>
        <p:nvSpPr>
          <p:cNvPr id="4" name="Datumsplatzhalter 3"/>
          <p:cNvSpPr>
            <a:spLocks noGrp="1"/>
          </p:cNvSpPr>
          <p:nvPr>
            <p:ph type="dt" sz="half" idx="10"/>
          </p:nvPr>
        </p:nvSpPr>
        <p:spPr/>
        <p:txBody>
          <a:bodyPr/>
          <a:lstStyle/>
          <a:p>
            <a:fld id="{EE2A43F4-18C6-4251-95D0-D5C474A1CD5E}" type="datetime1">
              <a:rPr lang="de-DE" smtClean="0"/>
              <a:pPr/>
              <a:t>12.06.2014</a:t>
            </a:fld>
            <a:endParaRPr lang="de-CH" dirty="0"/>
          </a:p>
        </p:txBody>
      </p:sp>
      <p:sp>
        <p:nvSpPr>
          <p:cNvPr id="5" name="Fußzeilenplatzhalter 4"/>
          <p:cNvSpPr>
            <a:spLocks noGrp="1"/>
          </p:cNvSpPr>
          <p:nvPr>
            <p:ph type="ftr" sz="quarter" idx="11"/>
          </p:nvPr>
        </p:nvSpPr>
        <p:spPr/>
        <p:txBody>
          <a:bodyPr/>
          <a:lstStyle/>
          <a:p>
            <a:r>
              <a:rPr lang="de-CH" smtClean="0"/>
              <a:t>RFID – Physical Computing</a:t>
            </a:r>
            <a:endParaRPr lang="de-CH" dirty="0" smtClean="0"/>
          </a:p>
        </p:txBody>
      </p:sp>
      <p:sp>
        <p:nvSpPr>
          <p:cNvPr id="6" name="Foliennummernplatzhalter 5"/>
          <p:cNvSpPr>
            <a:spLocks noGrp="1"/>
          </p:cNvSpPr>
          <p:nvPr>
            <p:ph type="sldNum" sz="quarter" idx="12"/>
          </p:nvPr>
        </p:nvSpPr>
        <p:spPr/>
        <p:txBody>
          <a:bodyPr/>
          <a:lstStyle/>
          <a:p>
            <a:fld id="{373A78FD-5462-4B4E-BC00-C49F346D2485}" type="slidenum">
              <a:rPr lang="de-CH" smtClean="0"/>
              <a:pPr/>
              <a:t>7</a:t>
            </a:fld>
            <a:endParaRPr lang="de-CH"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507854"/>
            <a:ext cx="805376" cy="79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TGR\Desktop\RFID_r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560160"/>
            <a:ext cx="2001007" cy="14000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GR\Desktop\sign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04582">
            <a:off x="4746799" y="1549057"/>
            <a:ext cx="969069" cy="16535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4139951" y="3184688"/>
            <a:ext cx="3544271" cy="369332"/>
          </a:xfrm>
          <a:prstGeom prst="rect">
            <a:avLst/>
          </a:prstGeom>
          <a:noFill/>
        </p:spPr>
        <p:txBody>
          <a:bodyPr wrap="square" rtlCol="0">
            <a:spAutoFit/>
          </a:bodyPr>
          <a:lstStyle/>
          <a:p>
            <a:pPr marL="342900" indent="-342900">
              <a:buAutoNum type="arabicParenR"/>
            </a:pPr>
            <a:r>
              <a:rPr lang="en-GB" dirty="0" smtClean="0">
                <a:solidFill>
                  <a:schemeClr val="tx1">
                    <a:lumMod val="75000"/>
                    <a:lumOff val="25000"/>
                  </a:schemeClr>
                </a:solidFill>
              </a:rPr>
              <a:t>Transmitter sends power as </a:t>
            </a:r>
            <a:r>
              <a:rPr lang="en-GB" dirty="0" smtClean="0">
                <a:solidFill>
                  <a:schemeClr val="tx1">
                    <a:lumMod val="75000"/>
                    <a:lumOff val="25000"/>
                  </a:schemeClr>
                </a:solidFill>
              </a:rPr>
              <a:t>AC</a:t>
            </a:r>
            <a:endParaRPr lang="en-GB" dirty="0">
              <a:solidFill>
                <a:schemeClr val="tx1">
                  <a:lumMod val="75000"/>
                  <a:lumOff val="25000"/>
                </a:schemeClr>
              </a:solidFill>
            </a:endParaRPr>
          </a:p>
        </p:txBody>
      </p:sp>
      <p:sp>
        <p:nvSpPr>
          <p:cNvPr id="16" name="Textfeld 15"/>
          <p:cNvSpPr txBox="1"/>
          <p:nvPr/>
        </p:nvSpPr>
        <p:spPr>
          <a:xfrm>
            <a:off x="2411760" y="3684321"/>
            <a:ext cx="5958458" cy="646331"/>
          </a:xfrm>
          <a:prstGeom prst="rect">
            <a:avLst/>
          </a:prstGeom>
          <a:noFill/>
        </p:spPr>
        <p:txBody>
          <a:bodyPr wrap="square" rtlCol="0">
            <a:spAutoFit/>
          </a:bodyPr>
          <a:lstStyle/>
          <a:p>
            <a:r>
              <a:rPr lang="en-GB" dirty="0" smtClean="0">
                <a:solidFill>
                  <a:schemeClr val="tx1">
                    <a:lumMod val="75000"/>
                    <a:lumOff val="25000"/>
                  </a:schemeClr>
                </a:solidFill>
                <a:ea typeface="Droid Serif" panose="02020600060500020200" pitchFamily="18" charset="0"/>
                <a:cs typeface="Droid Serif" panose="02020600060500020200" pitchFamily="18" charset="0"/>
              </a:rPr>
              <a:t>2) Antenna  draws energy from the readers signal and converts the power from AC to DC to energize the microchip</a:t>
            </a:r>
            <a:endParaRPr lang="en-GB" dirty="0">
              <a:solidFill>
                <a:schemeClr val="tx1">
                  <a:lumMod val="75000"/>
                  <a:lumOff val="25000"/>
                </a:schemeClr>
              </a:solidFill>
              <a:ea typeface="Droid Serif" panose="02020600060500020200" pitchFamily="18" charset="0"/>
              <a:cs typeface="Droid Serif" panose="02020600060500020200" pitchFamily="18" charset="0"/>
            </a:endParaRPr>
          </a:p>
        </p:txBody>
      </p:sp>
      <p:sp>
        <p:nvSpPr>
          <p:cNvPr id="18" name="Textfeld 17"/>
          <p:cNvSpPr txBox="1"/>
          <p:nvPr/>
        </p:nvSpPr>
        <p:spPr>
          <a:xfrm>
            <a:off x="417266" y="4227934"/>
            <a:ext cx="1649540" cy="400110"/>
          </a:xfrm>
          <a:prstGeom prst="rect">
            <a:avLst/>
          </a:prstGeom>
          <a:noFill/>
        </p:spPr>
        <p:txBody>
          <a:bodyPr wrap="square" rtlCol="0">
            <a:spAutoFit/>
          </a:bodyPr>
          <a:lstStyle/>
          <a:p>
            <a:r>
              <a:rPr lang="en-GB" sz="2000" dirty="0" smtClean="0">
                <a:solidFill>
                  <a:schemeClr val="tx1">
                    <a:lumMod val="75000"/>
                    <a:lumOff val="25000"/>
                  </a:schemeClr>
                </a:solidFill>
                <a:latin typeface="Walkway SemiBold" panose="00000400000000000000" pitchFamily="2" charset="0"/>
              </a:rPr>
              <a:t>Passive Tag</a:t>
            </a:r>
            <a:endParaRPr lang="en-GB" sz="2000" dirty="0">
              <a:solidFill>
                <a:schemeClr val="tx1">
                  <a:lumMod val="75000"/>
                  <a:lumOff val="25000"/>
                </a:schemeClr>
              </a:solidFill>
              <a:latin typeface="Walkway SemiBold" panose="00000400000000000000" pitchFamily="2" charset="0"/>
            </a:endParaRPr>
          </a:p>
        </p:txBody>
      </p:sp>
      <p:sp>
        <p:nvSpPr>
          <p:cNvPr id="19" name="Textfeld 18"/>
          <p:cNvSpPr txBox="1"/>
          <p:nvPr/>
        </p:nvSpPr>
        <p:spPr>
          <a:xfrm>
            <a:off x="6034683" y="1235483"/>
            <a:ext cx="1649540" cy="400110"/>
          </a:xfrm>
          <a:prstGeom prst="rect">
            <a:avLst/>
          </a:prstGeom>
          <a:noFill/>
        </p:spPr>
        <p:txBody>
          <a:bodyPr wrap="square" rtlCol="0">
            <a:spAutoFit/>
          </a:bodyPr>
          <a:lstStyle/>
          <a:p>
            <a:r>
              <a:rPr lang="en-GB" sz="2000" dirty="0" smtClean="0">
                <a:solidFill>
                  <a:schemeClr val="tx1">
                    <a:lumMod val="75000"/>
                    <a:lumOff val="25000"/>
                  </a:schemeClr>
                </a:solidFill>
                <a:latin typeface="Walkway SemiBold" panose="00000400000000000000" pitchFamily="2" charset="0"/>
              </a:rPr>
              <a:t>RFID Reader</a:t>
            </a:r>
            <a:endParaRPr lang="en-GB" sz="2000" dirty="0">
              <a:solidFill>
                <a:schemeClr val="tx1">
                  <a:lumMod val="75000"/>
                  <a:lumOff val="25000"/>
                </a:schemeClr>
              </a:solidFill>
              <a:latin typeface="Walkway SemiBold" panose="00000400000000000000" pitchFamily="2" charset="0"/>
            </a:endParaRPr>
          </a:p>
        </p:txBody>
      </p:sp>
      <p:sp>
        <p:nvSpPr>
          <p:cNvPr id="3" name="Textfeld 2"/>
          <p:cNvSpPr txBox="1"/>
          <p:nvPr/>
        </p:nvSpPr>
        <p:spPr>
          <a:xfrm>
            <a:off x="426295" y="1219566"/>
            <a:ext cx="3024336" cy="400110"/>
          </a:xfrm>
          <a:prstGeom prst="rect">
            <a:avLst/>
          </a:prstGeom>
          <a:noFill/>
        </p:spPr>
        <p:txBody>
          <a:bodyPr wrap="square" rtlCol="0">
            <a:spAutoFit/>
          </a:bodyPr>
          <a:lstStyle/>
          <a:p>
            <a:r>
              <a:rPr lang="en-GB" sz="2000" b="1" dirty="0" smtClean="0">
                <a:latin typeface="Walkway SemiBold" panose="00000400000000000000" pitchFamily="2" charset="0"/>
              </a:rPr>
              <a:t>Communication</a:t>
            </a:r>
            <a:r>
              <a:rPr lang="de-CH" sz="2000" b="1" dirty="0" smtClean="0">
                <a:latin typeface="Walkway SemiBold" panose="00000400000000000000" pitchFamily="2" charset="0"/>
              </a:rPr>
              <a:t> </a:t>
            </a:r>
            <a:r>
              <a:rPr lang="en-GB" sz="2000" b="1" dirty="0" smtClean="0">
                <a:latin typeface="Walkway SemiBold" panose="00000400000000000000" pitchFamily="2" charset="0"/>
              </a:rPr>
              <a:t>process:</a:t>
            </a:r>
            <a:endParaRPr lang="en-GB" sz="2000" b="1" dirty="0">
              <a:latin typeface="Walkway SemiBold" panose="00000400000000000000" pitchFamily="2" charset="0"/>
            </a:endParaRPr>
          </a:p>
        </p:txBody>
      </p:sp>
    </p:spTree>
    <p:extLst>
      <p:ext uri="{BB962C8B-B14F-4D97-AF65-F5344CB8AC3E}">
        <p14:creationId xmlns:p14="http://schemas.microsoft.com/office/powerpoint/2010/main" val="28904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3000" accel="50000" decel="50000" fill="hold" nodeType="clickEffect">
                                  <p:stCondLst>
                                    <p:cond delay="0"/>
                                  </p:stCondLst>
                                  <p:childTnLst>
                                    <p:animMotion origin="layout" path="M 5.55556E-7 -1.2971E-7 L -0.38594 0.23811 " pathEditMode="relative" rAng="0" ptsTypes="AA">
                                      <p:cBhvr>
                                        <p:cTn id="6" dur="1500" fill="hold"/>
                                        <p:tgtEl>
                                          <p:spTgt spid="1028"/>
                                        </p:tgtEl>
                                        <p:attrNameLst>
                                          <p:attrName>ppt_x</p:attrName>
                                          <p:attrName>ppt_y</p:attrName>
                                        </p:attrNameLst>
                                      </p:cBhvr>
                                      <p:rCtr x="-19306" y="11890"/>
                                    </p:animMotion>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subTnLst>
                                    <p:set>
                                      <p:cBhvr override="childStyle">
                                        <p:cTn dur="1" fill="hold" display="0" masterRel="nextClick" afterEffect="1"/>
                                        <p:tgtEl>
                                          <p:spTgt spid="15">
                                            <p:txEl>
                                              <p:pRg st="0" end="0"/>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HOW RFID </a:t>
            </a:r>
            <a:r>
              <a:rPr lang="de-CH" dirty="0" smtClean="0">
                <a:latin typeface="Walkway UltraBold" panose="00000400000000000000" pitchFamily="2" charset="0"/>
              </a:rPr>
              <a:t>WORKS</a:t>
            </a:r>
            <a:endParaRPr lang="de-CH" dirty="0"/>
          </a:p>
        </p:txBody>
      </p:sp>
      <p:sp>
        <p:nvSpPr>
          <p:cNvPr id="4" name="Datumsplatzhalter 3"/>
          <p:cNvSpPr>
            <a:spLocks noGrp="1"/>
          </p:cNvSpPr>
          <p:nvPr>
            <p:ph type="dt" sz="half" idx="10"/>
          </p:nvPr>
        </p:nvSpPr>
        <p:spPr/>
        <p:txBody>
          <a:bodyPr/>
          <a:lstStyle/>
          <a:p>
            <a:fld id="{EE2A43F4-18C6-4251-95D0-D5C474A1CD5E}" type="datetime1">
              <a:rPr lang="de-DE" smtClean="0"/>
              <a:pPr/>
              <a:t>12.06.2014</a:t>
            </a:fld>
            <a:endParaRPr lang="de-CH" dirty="0"/>
          </a:p>
        </p:txBody>
      </p:sp>
      <p:sp>
        <p:nvSpPr>
          <p:cNvPr id="5" name="Fußzeilenplatzhalter 4"/>
          <p:cNvSpPr>
            <a:spLocks noGrp="1"/>
          </p:cNvSpPr>
          <p:nvPr>
            <p:ph type="ftr" sz="quarter" idx="11"/>
          </p:nvPr>
        </p:nvSpPr>
        <p:spPr/>
        <p:txBody>
          <a:bodyPr/>
          <a:lstStyle/>
          <a:p>
            <a:r>
              <a:rPr lang="de-CH" smtClean="0"/>
              <a:t>RFID – Physical Computing</a:t>
            </a:r>
            <a:endParaRPr lang="de-CH" dirty="0" smtClean="0"/>
          </a:p>
        </p:txBody>
      </p:sp>
      <p:sp>
        <p:nvSpPr>
          <p:cNvPr id="6" name="Foliennummernplatzhalter 5"/>
          <p:cNvSpPr>
            <a:spLocks noGrp="1"/>
          </p:cNvSpPr>
          <p:nvPr>
            <p:ph type="sldNum" sz="quarter" idx="12"/>
          </p:nvPr>
        </p:nvSpPr>
        <p:spPr/>
        <p:txBody>
          <a:bodyPr/>
          <a:lstStyle/>
          <a:p>
            <a:fld id="{373A78FD-5462-4B4E-BC00-C49F346D2485}" type="slidenum">
              <a:rPr lang="de-CH" smtClean="0"/>
              <a:pPr/>
              <a:t>8</a:t>
            </a:fld>
            <a:endParaRPr lang="de-CH"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507854"/>
            <a:ext cx="805376" cy="79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TGR\Desktop\RFID_r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560160"/>
            <a:ext cx="2001007" cy="1400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TGR\Desktop\sign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184592">
            <a:off x="1437453" y="2542704"/>
            <a:ext cx="969069" cy="16535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1921987" y="3685019"/>
            <a:ext cx="4680520" cy="646331"/>
          </a:xfrm>
          <a:prstGeom prst="rect">
            <a:avLst/>
          </a:prstGeom>
          <a:noFill/>
        </p:spPr>
        <p:txBody>
          <a:bodyPr wrap="square" rtlCol="0">
            <a:spAutoFit/>
          </a:bodyPr>
          <a:lstStyle/>
          <a:p>
            <a:r>
              <a:rPr lang="en-GB" dirty="0" smtClean="0">
                <a:solidFill>
                  <a:schemeClr val="tx1">
                    <a:lumMod val="75000"/>
                    <a:lumOff val="25000"/>
                  </a:schemeClr>
                </a:solidFill>
              </a:rPr>
              <a:t>3) Microchip has enough power to operate and sends data to the reader</a:t>
            </a:r>
            <a:endParaRPr lang="en-GB" dirty="0">
              <a:solidFill>
                <a:schemeClr val="tx1">
                  <a:lumMod val="75000"/>
                  <a:lumOff val="25000"/>
                </a:schemeClr>
              </a:solidFill>
            </a:endParaRPr>
          </a:p>
        </p:txBody>
      </p:sp>
      <p:sp>
        <p:nvSpPr>
          <p:cNvPr id="13" name="Textfeld 12"/>
          <p:cNvSpPr txBox="1"/>
          <p:nvPr/>
        </p:nvSpPr>
        <p:spPr>
          <a:xfrm>
            <a:off x="417266" y="4227934"/>
            <a:ext cx="1649540" cy="400110"/>
          </a:xfrm>
          <a:prstGeom prst="rect">
            <a:avLst/>
          </a:prstGeom>
          <a:noFill/>
        </p:spPr>
        <p:txBody>
          <a:bodyPr wrap="square" rtlCol="0">
            <a:spAutoFit/>
          </a:bodyPr>
          <a:lstStyle/>
          <a:p>
            <a:r>
              <a:rPr lang="en-GB" sz="2000" dirty="0" smtClean="0">
                <a:solidFill>
                  <a:schemeClr val="tx1">
                    <a:lumMod val="75000"/>
                    <a:lumOff val="25000"/>
                  </a:schemeClr>
                </a:solidFill>
                <a:latin typeface="Walkway SemiBold" panose="00000400000000000000" pitchFamily="2" charset="0"/>
              </a:rPr>
              <a:t>Passive Tag</a:t>
            </a:r>
            <a:endParaRPr lang="en-GB" sz="2000" dirty="0">
              <a:solidFill>
                <a:schemeClr val="tx1">
                  <a:lumMod val="75000"/>
                  <a:lumOff val="25000"/>
                </a:schemeClr>
              </a:solidFill>
              <a:latin typeface="Walkway SemiBold" panose="00000400000000000000" pitchFamily="2" charset="0"/>
            </a:endParaRPr>
          </a:p>
        </p:txBody>
      </p:sp>
      <p:sp>
        <p:nvSpPr>
          <p:cNvPr id="14" name="Textfeld 13"/>
          <p:cNvSpPr txBox="1"/>
          <p:nvPr/>
        </p:nvSpPr>
        <p:spPr>
          <a:xfrm>
            <a:off x="6034683" y="1235483"/>
            <a:ext cx="1649540" cy="400110"/>
          </a:xfrm>
          <a:prstGeom prst="rect">
            <a:avLst/>
          </a:prstGeom>
          <a:noFill/>
        </p:spPr>
        <p:txBody>
          <a:bodyPr wrap="square" rtlCol="0">
            <a:spAutoFit/>
          </a:bodyPr>
          <a:lstStyle/>
          <a:p>
            <a:r>
              <a:rPr lang="en-GB" sz="2000" dirty="0" smtClean="0">
                <a:solidFill>
                  <a:schemeClr val="tx1">
                    <a:lumMod val="75000"/>
                    <a:lumOff val="25000"/>
                  </a:schemeClr>
                </a:solidFill>
                <a:latin typeface="Walkway SemiBold" panose="00000400000000000000" pitchFamily="2" charset="0"/>
              </a:rPr>
              <a:t>RFID Reader</a:t>
            </a:r>
            <a:endParaRPr lang="en-GB" sz="2000" dirty="0">
              <a:solidFill>
                <a:schemeClr val="tx1">
                  <a:lumMod val="75000"/>
                  <a:lumOff val="25000"/>
                </a:schemeClr>
              </a:solidFill>
              <a:latin typeface="Walkway SemiBold" panose="00000400000000000000" pitchFamily="2" charset="0"/>
            </a:endParaRPr>
          </a:p>
        </p:txBody>
      </p:sp>
      <p:sp>
        <p:nvSpPr>
          <p:cNvPr id="15" name="Textfeld 14"/>
          <p:cNvSpPr txBox="1"/>
          <p:nvPr/>
        </p:nvSpPr>
        <p:spPr>
          <a:xfrm>
            <a:off x="426295" y="1219566"/>
            <a:ext cx="3024336" cy="400110"/>
          </a:xfrm>
          <a:prstGeom prst="rect">
            <a:avLst/>
          </a:prstGeom>
          <a:noFill/>
        </p:spPr>
        <p:txBody>
          <a:bodyPr wrap="square" rtlCol="0">
            <a:spAutoFit/>
          </a:bodyPr>
          <a:lstStyle/>
          <a:p>
            <a:r>
              <a:rPr lang="en-GB" sz="2000" b="1" dirty="0" smtClean="0">
                <a:latin typeface="Walkway SemiBold" panose="00000400000000000000" pitchFamily="2" charset="0"/>
              </a:rPr>
              <a:t>Communication</a:t>
            </a:r>
            <a:r>
              <a:rPr lang="de-CH" sz="2000" b="1" dirty="0" smtClean="0">
                <a:latin typeface="Walkway SemiBold" panose="00000400000000000000" pitchFamily="2" charset="0"/>
              </a:rPr>
              <a:t> </a:t>
            </a:r>
            <a:r>
              <a:rPr lang="en-GB" sz="2000" b="1" dirty="0" smtClean="0">
                <a:latin typeface="Walkway SemiBold" panose="00000400000000000000" pitchFamily="2" charset="0"/>
              </a:rPr>
              <a:t>process:</a:t>
            </a:r>
            <a:endParaRPr lang="en-GB" sz="2000" b="1" dirty="0">
              <a:latin typeface="Walkway SemiBold" panose="00000400000000000000" pitchFamily="2" charset="0"/>
            </a:endParaRPr>
          </a:p>
        </p:txBody>
      </p:sp>
    </p:spTree>
    <p:extLst>
      <p:ext uri="{BB962C8B-B14F-4D97-AF65-F5344CB8AC3E}">
        <p14:creationId xmlns:p14="http://schemas.microsoft.com/office/powerpoint/2010/main" val="31457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endCondLst>
                                    <p:cond evt="onNext" delay="0">
                                      <p:tgtEl>
                                        <p:sldTgt/>
                                      </p:tgtEl>
                                    </p:cond>
                                  </p:endCondLst>
                                  <p:childTnLst>
                                    <p:animMotion origin="layout" path="M -5.55556E-7 -4.26366E-6 L 0.44879 -0.20994 " pathEditMode="relative" rAng="0" ptsTypes="AA">
                                      <p:cBhvr>
                                        <p:cTn id="6" dur="1500" fill="hold"/>
                                        <p:tgtEl>
                                          <p:spTgt spid="11"/>
                                        </p:tgtEl>
                                        <p:attrNameLst>
                                          <p:attrName>ppt_x</p:attrName>
                                          <p:attrName>ppt_y</p:attrName>
                                        </p:attrNameLst>
                                      </p:cBhvr>
                                      <p:rCtr x="22431" y="-10497"/>
                                    </p:animMotion>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HOW RFID </a:t>
            </a:r>
            <a:r>
              <a:rPr lang="de-CH" dirty="0" smtClean="0">
                <a:latin typeface="Walkway UltraBold" panose="00000400000000000000" pitchFamily="2" charset="0"/>
              </a:rPr>
              <a:t>WORKS </a:t>
            </a:r>
            <a:endParaRPr lang="de-CH" dirty="0"/>
          </a:p>
        </p:txBody>
      </p:sp>
      <p:sp>
        <p:nvSpPr>
          <p:cNvPr id="4" name="Datumsplatzhalter 3"/>
          <p:cNvSpPr>
            <a:spLocks noGrp="1"/>
          </p:cNvSpPr>
          <p:nvPr>
            <p:ph type="dt" sz="half" idx="10"/>
          </p:nvPr>
        </p:nvSpPr>
        <p:spPr/>
        <p:txBody>
          <a:bodyPr/>
          <a:lstStyle/>
          <a:p>
            <a:fld id="{EE2A43F4-18C6-4251-95D0-D5C474A1CD5E}" type="datetime1">
              <a:rPr lang="de-DE" smtClean="0"/>
              <a:pPr/>
              <a:t>12.06.2014</a:t>
            </a:fld>
            <a:endParaRPr lang="de-CH" dirty="0"/>
          </a:p>
        </p:txBody>
      </p:sp>
      <p:sp>
        <p:nvSpPr>
          <p:cNvPr id="5" name="Fußzeilenplatzhalter 4"/>
          <p:cNvSpPr>
            <a:spLocks noGrp="1"/>
          </p:cNvSpPr>
          <p:nvPr>
            <p:ph type="ftr" sz="quarter" idx="11"/>
          </p:nvPr>
        </p:nvSpPr>
        <p:spPr/>
        <p:txBody>
          <a:bodyPr/>
          <a:lstStyle/>
          <a:p>
            <a:r>
              <a:rPr lang="de-CH" smtClean="0"/>
              <a:t>RFID – Physical Computing</a:t>
            </a:r>
            <a:endParaRPr lang="de-CH" dirty="0" smtClean="0"/>
          </a:p>
        </p:txBody>
      </p:sp>
      <p:sp>
        <p:nvSpPr>
          <p:cNvPr id="6" name="Foliennummernplatzhalter 5"/>
          <p:cNvSpPr>
            <a:spLocks noGrp="1"/>
          </p:cNvSpPr>
          <p:nvPr>
            <p:ph type="sldNum" sz="quarter" idx="12"/>
          </p:nvPr>
        </p:nvSpPr>
        <p:spPr/>
        <p:txBody>
          <a:bodyPr/>
          <a:lstStyle/>
          <a:p>
            <a:fld id="{373A78FD-5462-4B4E-BC00-C49F346D2485}" type="slidenum">
              <a:rPr lang="de-CH" smtClean="0"/>
              <a:pPr/>
              <a:t>9</a:t>
            </a:fld>
            <a:endParaRPr lang="de-CH"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507854"/>
            <a:ext cx="805376" cy="79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TGR\Desktop\RFID_r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560160"/>
            <a:ext cx="2001007" cy="1400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TGR\Desktop\sign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184592">
            <a:off x="1437453" y="2542704"/>
            <a:ext cx="969069" cy="16535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4499992" y="3149234"/>
            <a:ext cx="4032448" cy="923330"/>
          </a:xfrm>
          <a:prstGeom prst="rect">
            <a:avLst/>
          </a:prstGeom>
          <a:noFill/>
        </p:spPr>
        <p:txBody>
          <a:bodyPr wrap="square" rtlCol="0">
            <a:spAutoFit/>
          </a:bodyPr>
          <a:lstStyle/>
          <a:p>
            <a:r>
              <a:rPr lang="en-GB" dirty="0" smtClean="0">
                <a:solidFill>
                  <a:schemeClr val="tx1">
                    <a:lumMod val="75000"/>
                    <a:lumOff val="25000"/>
                  </a:schemeClr>
                </a:solidFill>
              </a:rPr>
              <a:t>4) Receiver fetches the signals from the tag and send it to the processor, which can interpret the </a:t>
            </a:r>
            <a:r>
              <a:rPr lang="en-GB" dirty="0" err="1" smtClean="0">
                <a:solidFill>
                  <a:schemeClr val="tx1">
                    <a:lumMod val="75000"/>
                    <a:lumOff val="25000"/>
                  </a:schemeClr>
                </a:solidFill>
              </a:rPr>
              <a:t>analog</a:t>
            </a:r>
            <a:r>
              <a:rPr lang="en-GB" dirty="0" smtClean="0">
                <a:solidFill>
                  <a:schemeClr val="tx1">
                    <a:lumMod val="75000"/>
                    <a:lumOff val="25000"/>
                  </a:schemeClr>
                </a:solidFill>
              </a:rPr>
              <a:t> signals</a:t>
            </a:r>
            <a:endParaRPr lang="en-GB" dirty="0">
              <a:solidFill>
                <a:schemeClr val="tx1">
                  <a:lumMod val="75000"/>
                  <a:lumOff val="25000"/>
                </a:schemeClr>
              </a:solidFill>
            </a:endParaRPr>
          </a:p>
        </p:txBody>
      </p:sp>
      <p:sp>
        <p:nvSpPr>
          <p:cNvPr id="13" name="Textfeld 12"/>
          <p:cNvSpPr txBox="1"/>
          <p:nvPr/>
        </p:nvSpPr>
        <p:spPr>
          <a:xfrm>
            <a:off x="417266" y="4227934"/>
            <a:ext cx="1649540" cy="400110"/>
          </a:xfrm>
          <a:prstGeom prst="rect">
            <a:avLst/>
          </a:prstGeom>
          <a:noFill/>
        </p:spPr>
        <p:txBody>
          <a:bodyPr wrap="square" rtlCol="0">
            <a:spAutoFit/>
          </a:bodyPr>
          <a:lstStyle/>
          <a:p>
            <a:r>
              <a:rPr lang="en-GB" sz="2000" dirty="0" smtClean="0">
                <a:solidFill>
                  <a:schemeClr val="tx1">
                    <a:lumMod val="75000"/>
                    <a:lumOff val="25000"/>
                  </a:schemeClr>
                </a:solidFill>
                <a:latin typeface="Walkway SemiBold" panose="00000400000000000000" pitchFamily="2" charset="0"/>
              </a:rPr>
              <a:t>Passive Tag</a:t>
            </a:r>
            <a:endParaRPr lang="en-GB" sz="2000" dirty="0">
              <a:solidFill>
                <a:schemeClr val="tx1">
                  <a:lumMod val="75000"/>
                  <a:lumOff val="25000"/>
                </a:schemeClr>
              </a:solidFill>
              <a:latin typeface="Walkway SemiBold" panose="00000400000000000000" pitchFamily="2" charset="0"/>
            </a:endParaRPr>
          </a:p>
        </p:txBody>
      </p:sp>
      <p:sp>
        <p:nvSpPr>
          <p:cNvPr id="14" name="Textfeld 13"/>
          <p:cNvSpPr txBox="1"/>
          <p:nvPr/>
        </p:nvSpPr>
        <p:spPr>
          <a:xfrm>
            <a:off x="6034683" y="1235483"/>
            <a:ext cx="1649540" cy="400110"/>
          </a:xfrm>
          <a:prstGeom prst="rect">
            <a:avLst/>
          </a:prstGeom>
          <a:noFill/>
        </p:spPr>
        <p:txBody>
          <a:bodyPr wrap="square" rtlCol="0">
            <a:spAutoFit/>
          </a:bodyPr>
          <a:lstStyle/>
          <a:p>
            <a:r>
              <a:rPr lang="en-GB" sz="2000" dirty="0" smtClean="0">
                <a:solidFill>
                  <a:schemeClr val="tx1">
                    <a:lumMod val="75000"/>
                    <a:lumOff val="25000"/>
                  </a:schemeClr>
                </a:solidFill>
                <a:latin typeface="Walkway SemiBold" panose="00000400000000000000" pitchFamily="2" charset="0"/>
              </a:rPr>
              <a:t>RFID Reader</a:t>
            </a:r>
            <a:endParaRPr lang="en-GB" sz="2000" dirty="0">
              <a:solidFill>
                <a:schemeClr val="tx1">
                  <a:lumMod val="75000"/>
                  <a:lumOff val="25000"/>
                </a:schemeClr>
              </a:solidFill>
              <a:latin typeface="Walkway SemiBold" panose="00000400000000000000" pitchFamily="2" charset="0"/>
            </a:endParaRPr>
          </a:p>
        </p:txBody>
      </p:sp>
      <p:sp>
        <p:nvSpPr>
          <p:cNvPr id="12" name="Textfeld 11"/>
          <p:cNvSpPr txBox="1"/>
          <p:nvPr/>
        </p:nvSpPr>
        <p:spPr>
          <a:xfrm>
            <a:off x="426295" y="1219566"/>
            <a:ext cx="3024336" cy="400110"/>
          </a:xfrm>
          <a:prstGeom prst="rect">
            <a:avLst/>
          </a:prstGeom>
          <a:noFill/>
        </p:spPr>
        <p:txBody>
          <a:bodyPr wrap="square" rtlCol="0">
            <a:spAutoFit/>
          </a:bodyPr>
          <a:lstStyle/>
          <a:p>
            <a:r>
              <a:rPr lang="en-GB" sz="2000" b="1" dirty="0" smtClean="0">
                <a:latin typeface="Walkway SemiBold" panose="00000400000000000000" pitchFamily="2" charset="0"/>
              </a:rPr>
              <a:t>Communication</a:t>
            </a:r>
            <a:r>
              <a:rPr lang="de-CH" sz="2000" b="1" dirty="0" smtClean="0">
                <a:latin typeface="Walkway SemiBold" panose="00000400000000000000" pitchFamily="2" charset="0"/>
              </a:rPr>
              <a:t> </a:t>
            </a:r>
            <a:r>
              <a:rPr lang="en-GB" sz="2000" b="1" dirty="0" smtClean="0">
                <a:latin typeface="Walkway SemiBold" panose="00000400000000000000" pitchFamily="2" charset="0"/>
              </a:rPr>
              <a:t>process:</a:t>
            </a:r>
            <a:endParaRPr lang="en-GB" sz="2000" b="1" dirty="0">
              <a:latin typeface="Walkway SemiBold" panose="00000400000000000000" pitchFamily="2" charset="0"/>
            </a:endParaRPr>
          </a:p>
        </p:txBody>
      </p:sp>
    </p:spTree>
    <p:extLst>
      <p:ext uri="{BB962C8B-B14F-4D97-AF65-F5344CB8AC3E}">
        <p14:creationId xmlns:p14="http://schemas.microsoft.com/office/powerpoint/2010/main" val="255467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3000" accel="50000" decel="50000" fill="hold" nodeType="withEffect">
                                  <p:stCondLst>
                                    <p:cond delay="0"/>
                                  </p:stCondLst>
                                  <p:childTnLst>
                                    <p:animMotion origin="layout" path="M -5.55556E-7 -4.26366E-6 L 0.44879 -0.20994 " pathEditMode="relative" rAng="0" ptsTypes="AA">
                                      <p:cBhvr>
                                        <p:cTn id="6" dur="1500" fill="hold"/>
                                        <p:tgtEl>
                                          <p:spTgt spid="11"/>
                                        </p:tgtEl>
                                        <p:attrNameLst>
                                          <p:attrName>ppt_x</p:attrName>
                                          <p:attrName>ppt_y</p:attrName>
                                        </p:attrNameLst>
                                      </p:cBhvr>
                                      <p:rCtr x="22431" y="-10497"/>
                                    </p:animMotion>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1679</Words>
  <Application>Microsoft Office PowerPoint</Application>
  <PresentationFormat>Bildschirmpräsentation (16:9)</PresentationFormat>
  <Paragraphs>244</Paragraphs>
  <Slides>23</Slides>
  <Notes>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Walkway UltraBold</vt:lpstr>
      <vt:lpstr>Calibri</vt:lpstr>
      <vt:lpstr>Droid Serif</vt:lpstr>
      <vt:lpstr>Walkway SemiBold</vt:lpstr>
      <vt:lpstr>Wingdings</vt:lpstr>
      <vt:lpstr>Larissa</vt:lpstr>
      <vt:lpstr>RFID</vt:lpstr>
      <vt:lpstr>TABLE OF CONTENT</vt:lpstr>
      <vt:lpstr>TYPE OF RFID TAGS</vt:lpstr>
      <vt:lpstr>TYPE OF RFID TAGS</vt:lpstr>
      <vt:lpstr>PASSIVE RFID TAG</vt:lpstr>
      <vt:lpstr>ACTIVE RFID TAG</vt:lpstr>
      <vt:lpstr>HOW RFID WORKS</vt:lpstr>
      <vt:lpstr>HOW RFID WORKS</vt:lpstr>
      <vt:lpstr>HOW RFID WORKS </vt:lpstr>
      <vt:lpstr>HOW RFID WORKS </vt:lpstr>
      <vt:lpstr>FREQUENCIES</vt:lpstr>
      <vt:lpstr>RFID  APPLICATION AREAS</vt:lpstr>
      <vt:lpstr>PowerPoint-Präsentation</vt:lpstr>
      <vt:lpstr>ITEM TRACKING AND TRACING</vt:lpstr>
      <vt:lpstr>INVENTORY MONITORING AND CONTROL</vt:lpstr>
      <vt:lpstr>ASSET MONITORING AND MANAGEMENT</vt:lpstr>
      <vt:lpstr>ANTI-THEFT</vt:lpstr>
      <vt:lpstr>ELECTRONIC PAYMENT</vt:lpstr>
      <vt:lpstr>ACCESS CONTROL</vt:lpstr>
      <vt:lpstr>RFID WITH ARDUINO</vt:lpstr>
      <vt:lpstr>OUR DEMO PATCH</vt:lpstr>
      <vt:lpstr>PowerPoint-Präsentation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Thomas Griesshaber</dc:creator>
  <cp:lastModifiedBy>Thomas Griesshaber</cp:lastModifiedBy>
  <cp:revision>34</cp:revision>
  <dcterms:created xsi:type="dcterms:W3CDTF">2014-05-30T12:17:43Z</dcterms:created>
  <dcterms:modified xsi:type="dcterms:W3CDTF">2014-06-12T16:22:48Z</dcterms:modified>
</cp:coreProperties>
</file>