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0" r:id="rId7"/>
    <p:sldId id="264" r:id="rId8"/>
    <p:sldId id="265" r:id="rId9"/>
    <p:sldId id="266" r:id="rId10"/>
    <p:sldId id="268" r:id="rId11"/>
    <p:sldId id="270" r:id="rId12"/>
    <p:sldId id="271" r:id="rId13"/>
    <p:sldId id="272" r:id="rId14"/>
    <p:sldId id="273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3" r:id="rId3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16.05.2013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16.05.2013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16.05.2013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16.05.2013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16.05.2013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16.05.2013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16.05.2013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16.05.2013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16.05.2013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16.05.2013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16.05.2013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16.05.2013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upport.balsamiq.com/customer/portal/articles/107999-specifying-interaction-with-mockup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zefrank.com/scribble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ngoPuli\Documents\MasterStudium\Sketching\templates_sketch_res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3506028"/>
            <a:ext cx="5040560" cy="335197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98072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de-CH" sz="4800" dirty="0" err="1" smtClean="0">
                <a:latin typeface="Buxton Sketch" pitchFamily="66" charset="0"/>
              </a:rPr>
              <a:t>Sketching</a:t>
            </a:r>
            <a:r>
              <a:rPr lang="de-CH" sz="4800" dirty="0" smtClean="0">
                <a:latin typeface="Buxton Sketch" pitchFamily="66" charset="0"/>
              </a:rPr>
              <a:t> Basics</a:t>
            </a:r>
            <a:endParaRPr lang="de-CH" sz="4800" dirty="0">
              <a:latin typeface="Buxton Sketch" pitchFamily="66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547936" y="217499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uxton Sketch" pitchFamily="66" charset="0"/>
                <a:ea typeface="+mj-ea"/>
                <a:cs typeface="+mj-cs"/>
              </a:rPr>
              <a:t>Ingo Hofmann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2800" dirty="0" smtClean="0">
                <a:latin typeface="Buxton Sketch" pitchFamily="66" charset="0"/>
                <a:ea typeface="+mj-ea"/>
                <a:cs typeface="+mj-cs"/>
              </a:rPr>
              <a:t>SS 2013</a:t>
            </a:r>
            <a:endParaRPr kumimoji="0" lang="de-CH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uxton Sketch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err="1" smtClean="0">
                <a:latin typeface="Buxton Sketch" pitchFamily="66" charset="0"/>
              </a:rPr>
              <a:t>Building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Collections</a:t>
            </a:r>
            <a:endParaRPr lang="de-CH" dirty="0">
              <a:latin typeface="Buxton Sketch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uxton Sketch" pitchFamily="66" charset="0"/>
              </a:rPr>
              <a:t>Archive your findings</a:t>
            </a:r>
          </a:p>
          <a:p>
            <a:endParaRPr lang="de-CH" dirty="0" smtClean="0">
              <a:latin typeface="Buxton Sketch" pitchFamily="66" charset="0"/>
            </a:endParaRPr>
          </a:p>
          <a:p>
            <a:r>
              <a:rPr lang="de-CH" dirty="0" err="1" smtClean="0">
                <a:latin typeface="Buxton Sketch" pitchFamily="66" charset="0"/>
              </a:rPr>
              <a:t>Possible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collections</a:t>
            </a:r>
            <a:endParaRPr lang="de-CH" dirty="0" smtClean="0">
              <a:latin typeface="Buxton Sketch" pitchFamily="66" charset="0"/>
            </a:endParaRPr>
          </a:p>
          <a:p>
            <a:pPr lvl="1"/>
            <a:r>
              <a:rPr lang="de-CH" dirty="0" smtClean="0">
                <a:latin typeface="Buxton Sketch" pitchFamily="66" charset="0"/>
              </a:rPr>
              <a:t>Digital Archive</a:t>
            </a:r>
          </a:p>
          <a:p>
            <a:pPr lvl="1"/>
            <a:r>
              <a:rPr lang="de-CH" dirty="0" err="1" smtClean="0">
                <a:latin typeface="Buxton Sketch" pitchFamily="66" charset="0"/>
              </a:rPr>
              <a:t>Shoe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boxes</a:t>
            </a:r>
            <a:r>
              <a:rPr lang="de-CH" dirty="0" smtClean="0">
                <a:latin typeface="Buxton Sketch" pitchFamily="66" charset="0"/>
              </a:rPr>
              <a:t> </a:t>
            </a:r>
            <a:br>
              <a:rPr lang="de-CH" dirty="0" smtClean="0">
                <a:latin typeface="Buxton Sketch" pitchFamily="66" charset="0"/>
              </a:rPr>
            </a:br>
            <a:r>
              <a:rPr lang="de-CH" dirty="0" err="1" smtClean="0">
                <a:latin typeface="Buxton Sketch" pitchFamily="66" charset="0"/>
              </a:rPr>
              <a:t>or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physical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file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folders</a:t>
            </a:r>
            <a:endParaRPr lang="de-CH" dirty="0" smtClean="0">
              <a:latin typeface="Buxton Sketch" pitchFamily="66" charset="0"/>
            </a:endParaRPr>
          </a:p>
          <a:p>
            <a:pPr lvl="1"/>
            <a:r>
              <a:rPr lang="de-CH" dirty="0" err="1" smtClean="0">
                <a:latin typeface="Buxton Sketch" pitchFamily="66" charset="0"/>
              </a:rPr>
              <a:t>Sketchbook</a:t>
            </a:r>
            <a:endParaRPr lang="de-CH" dirty="0" smtClean="0">
              <a:latin typeface="Buxton Sketch" pitchFamily="66" charset="0"/>
            </a:endParaRPr>
          </a:p>
          <a:p>
            <a:pPr lvl="1"/>
            <a:r>
              <a:rPr lang="de-CH" dirty="0" err="1" smtClean="0">
                <a:latin typeface="Buxton Sketch" pitchFamily="66" charset="0"/>
              </a:rPr>
              <a:t>Toyboxes</a:t>
            </a:r>
            <a:r>
              <a:rPr lang="de-CH" dirty="0" smtClean="0">
                <a:latin typeface="Buxton Sketch" pitchFamily="66" charset="0"/>
              </a:rPr>
              <a:t> / </a:t>
            </a:r>
            <a:r>
              <a:rPr lang="de-CH" dirty="0" err="1" smtClean="0">
                <a:latin typeface="Buxton Sketch" pitchFamily="66" charset="0"/>
              </a:rPr>
              <a:t>containers</a:t>
            </a:r>
            <a:r>
              <a:rPr lang="de-CH" dirty="0" smtClean="0">
                <a:latin typeface="Buxton Sketch" pitchFamily="66" charset="0"/>
              </a:rPr>
              <a:t> / </a:t>
            </a:r>
            <a:r>
              <a:rPr lang="de-CH" dirty="0" err="1" smtClean="0">
                <a:latin typeface="Buxton Sketch" pitchFamily="66" charset="0"/>
              </a:rPr>
              <a:t>cardbox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boxes</a:t>
            </a:r>
            <a:endParaRPr lang="de-CH" dirty="0">
              <a:latin typeface="Buxton Sketch" pitchFamily="66" charset="0"/>
            </a:endParaRPr>
          </a:p>
        </p:txBody>
      </p:sp>
      <p:pic>
        <p:nvPicPr>
          <p:cNvPr id="21506" name="Picture 2" descr="http://www.interactiondesign.se/blog/wp-content/uploads/2011/05/buxton_collection-600x4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772816"/>
            <a:ext cx="3739823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err="1" smtClean="0">
                <a:latin typeface="Buxton Sketch" pitchFamily="66" charset="0"/>
              </a:rPr>
              <a:t>Collections</a:t>
            </a:r>
            <a:r>
              <a:rPr lang="de-CH" dirty="0" smtClean="0">
                <a:latin typeface="Buxton Sketch" pitchFamily="66" charset="0"/>
              </a:rPr>
              <a:t> - </a:t>
            </a:r>
            <a:r>
              <a:rPr lang="de-CH" dirty="0" err="1" smtClean="0">
                <a:latin typeface="Buxton Sketch" pitchFamily="66" charset="0"/>
              </a:rPr>
              <a:t>Examples</a:t>
            </a:r>
            <a:endParaRPr lang="de-CH" dirty="0">
              <a:latin typeface="Buxton Sketch" pitchFamily="66" charset="0"/>
            </a:endParaRPr>
          </a:p>
        </p:txBody>
      </p:sp>
      <p:pic>
        <p:nvPicPr>
          <p:cNvPr id="19458" name="Picture 2" descr="C:\Users\IngoPuli\Documents\MasterStudium\Sketching\folders_with_printed_cop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3168352" cy="22059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59" name="Picture 3" descr="C:\Users\IngoPuli\Documents\MasterStudium\Sketching\physical_storages_b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8515" y="4581128"/>
            <a:ext cx="2875853" cy="21017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61" name="Picture 5" descr="http://www.sparkytractor.com/images/Bowman/too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861048"/>
            <a:ext cx="3600400" cy="2700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268760"/>
            <a:ext cx="2859390" cy="31217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67544" y="1340768"/>
            <a:ext cx="2808312" cy="936104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uxton Sketch" pitchFamily="66" charset="0"/>
                <a:ea typeface="+mj-ea"/>
                <a:cs typeface="+mj-cs"/>
              </a:rPr>
              <a:t>The Real World</a:t>
            </a:r>
            <a:endParaRPr kumimoji="0" lang="de-CH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Buxton Sketch" pitchFamily="66" charset="0"/>
              <a:ea typeface="+mj-ea"/>
              <a:cs typeface="+mj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987824" y="2708920"/>
            <a:ext cx="3384376" cy="936104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2800" dirty="0" err="1" smtClean="0">
                <a:solidFill>
                  <a:schemeClr val="accent1"/>
                </a:solidFill>
                <a:latin typeface="Buxton Sketch" pitchFamily="66" charset="0"/>
                <a:ea typeface="+mj-ea"/>
                <a:cs typeface="+mj-cs"/>
              </a:rPr>
              <a:t>Getting</a:t>
            </a:r>
            <a:r>
              <a:rPr lang="de-CH" sz="2800" dirty="0" smtClean="0">
                <a:solidFill>
                  <a:schemeClr val="accent1"/>
                </a:solidFill>
                <a:latin typeface="Buxton Sketch" pitchFamily="66" charset="0"/>
                <a:ea typeface="+mj-ea"/>
                <a:cs typeface="+mj-cs"/>
              </a:rPr>
              <a:t> </a:t>
            </a:r>
            <a:r>
              <a:rPr lang="de-CH" sz="2800" dirty="0" err="1" smtClean="0">
                <a:solidFill>
                  <a:schemeClr val="accent1"/>
                </a:solidFill>
                <a:latin typeface="Buxton Sketch" pitchFamily="66" charset="0"/>
                <a:ea typeface="+mj-ea"/>
                <a:cs typeface="+mj-cs"/>
              </a:rPr>
              <a:t>into</a:t>
            </a:r>
            <a:r>
              <a:rPr lang="de-CH" sz="2800" dirty="0" smtClean="0">
                <a:solidFill>
                  <a:schemeClr val="accent1"/>
                </a:solidFill>
                <a:latin typeface="Buxton Sketch" pitchFamily="66" charset="0"/>
                <a:ea typeface="+mj-ea"/>
                <a:cs typeface="+mj-cs"/>
              </a:rPr>
              <a:t> </a:t>
            </a:r>
            <a:r>
              <a:rPr lang="de-CH" sz="2800" dirty="0" err="1" smtClean="0">
                <a:solidFill>
                  <a:schemeClr val="accent1"/>
                </a:solidFill>
                <a:latin typeface="Buxton Sketch" pitchFamily="66" charset="0"/>
                <a:ea typeface="+mj-ea"/>
                <a:cs typeface="+mj-cs"/>
              </a:rPr>
              <a:t>mood</a:t>
            </a:r>
            <a:endParaRPr kumimoji="0" lang="de-CH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Buxton Sketch" pitchFamily="66" charset="0"/>
              <a:ea typeface="+mj-ea"/>
              <a:cs typeface="+mj-cs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716016" y="5157192"/>
            <a:ext cx="3384376" cy="936104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Buxton Sketch" pitchFamily="66" charset="0"/>
                <a:ea typeface="+mj-ea"/>
                <a:cs typeface="+mj-cs"/>
              </a:rPr>
              <a:t>Sketching</a:t>
            </a:r>
            <a:endParaRPr kumimoji="0" lang="de-CH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Buxton Sketch" pitchFamily="66" charset="0"/>
              <a:ea typeface="+mj-ea"/>
              <a:cs typeface="+mj-cs"/>
            </a:endParaRPr>
          </a:p>
        </p:txBody>
      </p:sp>
      <p:sp>
        <p:nvSpPr>
          <p:cNvPr id="7" name="Nach oben gebogener Pfeil 6"/>
          <p:cNvSpPr/>
          <p:nvPr/>
        </p:nvSpPr>
        <p:spPr>
          <a:xfrm rot="5400000">
            <a:off x="1439652" y="2168860"/>
            <a:ext cx="1224136" cy="144016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Nach oben gebogener Pfeil 7"/>
          <p:cNvSpPr/>
          <p:nvPr/>
        </p:nvSpPr>
        <p:spPr>
          <a:xfrm rot="5400000">
            <a:off x="2843808" y="4437112"/>
            <a:ext cx="1584176" cy="144016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050" name="Picture 2" descr="http://talulahruby.files.wordpress.com/2012/06/canone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1246748" cy="694978"/>
          </a:xfrm>
          <a:prstGeom prst="rect">
            <a:avLst/>
          </a:prstGeom>
          <a:noFill/>
        </p:spPr>
      </p:pic>
      <p:pic>
        <p:nvPicPr>
          <p:cNvPr id="2052" name="Picture 4" descr="http://s3.amazonaws.com/madebymany.com/uploads/pictures/55/quick_sketch_content.jpg?12871597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645024"/>
            <a:ext cx="2442627" cy="1458496"/>
          </a:xfrm>
          <a:prstGeom prst="rect">
            <a:avLst/>
          </a:prstGeom>
          <a:noFill/>
        </p:spPr>
      </p:pic>
      <p:pic>
        <p:nvPicPr>
          <p:cNvPr id="2054" name="Picture 6" descr="http://2.bp.blogspot.com/_1GyCmcakjQU/S8z4IU9uwFI/AAAAAAAAAOo/Dyxv4Khp0UQ/s1600/Sketch-A-Day+%23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0"/>
            <a:ext cx="1956923" cy="1512168"/>
          </a:xfrm>
          <a:prstGeom prst="rect">
            <a:avLst/>
          </a:prstGeom>
          <a:noFill/>
        </p:spPr>
      </p:pic>
      <p:pic>
        <p:nvPicPr>
          <p:cNvPr id="2056" name="Picture 8" descr="http://d1mpb3f4gq7nrb.cloudfront.net/img/toons/cartoon6218.png"/>
          <p:cNvPicPr>
            <a:picLocks noChangeAspect="1" noChangeArrowheads="1"/>
          </p:cNvPicPr>
          <p:nvPr/>
        </p:nvPicPr>
        <p:blipFill>
          <a:blip r:embed="rId5" cstate="print"/>
          <a:srcRect t="9640" b="22878"/>
          <a:stretch>
            <a:fillRect/>
          </a:stretch>
        </p:blipFill>
        <p:spPr bwMode="auto">
          <a:xfrm>
            <a:off x="4716016" y="1268760"/>
            <a:ext cx="2987824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err="1" smtClean="0">
                <a:latin typeface="Buxton Sketch" pitchFamily="66" charset="0"/>
              </a:rPr>
              <a:t>Mood</a:t>
            </a:r>
            <a:r>
              <a:rPr lang="de-CH" dirty="0" smtClean="0">
                <a:latin typeface="Buxton Sketch" pitchFamily="66" charset="0"/>
              </a:rPr>
              <a:t> Boards</a:t>
            </a:r>
            <a:endParaRPr lang="de-CH" dirty="0">
              <a:latin typeface="Buxton Sketch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uxton Sketch" pitchFamily="66" charset="0"/>
              </a:rPr>
              <a:t>(Collaborative) </a:t>
            </a:r>
            <a:r>
              <a:rPr lang="en-US" dirty="0" smtClean="0">
                <a:latin typeface="Buxton Sketch" pitchFamily="66" charset="0"/>
              </a:rPr>
              <a:t>Brain Storming</a:t>
            </a:r>
          </a:p>
          <a:p>
            <a:endParaRPr lang="de-CH" dirty="0" smtClean="0">
              <a:latin typeface="Buxton Sketch" pitchFamily="66" charset="0"/>
            </a:endParaRPr>
          </a:p>
          <a:p>
            <a:r>
              <a:rPr lang="de-CH" dirty="0" err="1" smtClean="0">
                <a:latin typeface="Buxton Sketch" pitchFamily="66" charset="0"/>
              </a:rPr>
              <a:t>Define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color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scheme</a:t>
            </a:r>
            <a:r>
              <a:rPr lang="de-CH" dirty="0" smtClean="0">
                <a:latin typeface="Buxton Sketch" pitchFamily="66" charset="0"/>
              </a:rPr>
              <a:t>, </a:t>
            </a:r>
            <a:r>
              <a:rPr lang="de-CH" dirty="0" err="1" smtClean="0">
                <a:latin typeface="Buxton Sketch" pitchFamily="66" charset="0"/>
              </a:rPr>
              <a:t>shapes</a:t>
            </a:r>
            <a:r>
              <a:rPr lang="de-CH" dirty="0" smtClean="0">
                <a:latin typeface="Buxton Sketch" pitchFamily="66" charset="0"/>
              </a:rPr>
              <a:t>, „</a:t>
            </a:r>
            <a:r>
              <a:rPr lang="de-CH" dirty="0" err="1" smtClean="0">
                <a:latin typeface="Buxton Sketch" pitchFamily="66" charset="0"/>
              </a:rPr>
              <a:t>mood</a:t>
            </a:r>
            <a:r>
              <a:rPr lang="de-CH" dirty="0" smtClean="0">
                <a:latin typeface="Buxton Sketch" pitchFamily="66" charset="0"/>
              </a:rPr>
              <a:t>“</a:t>
            </a:r>
          </a:p>
          <a:p>
            <a:endParaRPr lang="de-CH" dirty="0" smtClean="0">
              <a:latin typeface="Buxton Sketch" pitchFamily="66" charset="0"/>
            </a:endParaRPr>
          </a:p>
          <a:p>
            <a:r>
              <a:rPr lang="de-CH" dirty="0" err="1" smtClean="0">
                <a:latin typeface="Buxton Sketch" pitchFamily="66" charset="0"/>
              </a:rPr>
              <a:t>Present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to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stakeholders</a:t>
            </a:r>
            <a:endParaRPr lang="de-CH" dirty="0">
              <a:latin typeface="Buxton Sketch" pitchFamily="66" charset="0"/>
            </a:endParaRPr>
          </a:p>
        </p:txBody>
      </p:sp>
      <p:pic>
        <p:nvPicPr>
          <p:cNvPr id="28674" name="Picture 2" descr="http://zehno.com.s135992.gridserver.com/wp-content/uploads/2013/02/moodboards_Page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005064"/>
            <a:ext cx="3810000" cy="2466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err="1" smtClean="0">
                <a:latin typeface="Buxton Sketch" pitchFamily="66" charset="0"/>
              </a:rPr>
              <a:t>Mood</a:t>
            </a:r>
            <a:r>
              <a:rPr lang="de-CH" dirty="0" smtClean="0">
                <a:latin typeface="Buxton Sketch" pitchFamily="66" charset="0"/>
              </a:rPr>
              <a:t> Boards - </a:t>
            </a:r>
            <a:r>
              <a:rPr lang="de-CH" dirty="0" err="1" smtClean="0">
                <a:latin typeface="Buxton Sketch" pitchFamily="66" charset="0"/>
              </a:rPr>
              <a:t>Examples</a:t>
            </a:r>
            <a:endParaRPr lang="de-CH" dirty="0">
              <a:latin typeface="Buxton Sketch" pitchFamily="66" charset="0"/>
            </a:endParaRPr>
          </a:p>
        </p:txBody>
      </p:sp>
      <p:pic>
        <p:nvPicPr>
          <p:cNvPr id="27650" name="Picture 2" descr="C:\Users\IngoPuli\Documents\MasterStudium\Sketching\moodboar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3168352" cy="2320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651" name="Picture 3" descr="C:\Users\IngoPuli\Documents\MasterStudium\Sketching\moodboar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6074" y="1484784"/>
            <a:ext cx="3128294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652" name="Picture 4" descr="C:\Users\IngoPuli\Documents\MasterStudium\Sketching\moodboard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077072"/>
            <a:ext cx="2587908" cy="25649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656" name="Picture 8" descr="http://2.bp.blogspot.com/-ptjtPC-k2UI/T3OyOUDfPnI/AAAAAAAAAXc/FORPHVnov9s/s1600/moodboar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149080"/>
            <a:ext cx="3738823" cy="2420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latin typeface="Buxton Sketch" pitchFamily="66" charset="0"/>
              </a:rPr>
              <a:t>The Design </a:t>
            </a:r>
            <a:r>
              <a:rPr lang="de-CH" dirty="0" err="1" smtClean="0">
                <a:latin typeface="Buxton Sketch" pitchFamily="66" charset="0"/>
              </a:rPr>
              <a:t>Funnel</a:t>
            </a:r>
            <a:endParaRPr lang="de-CH" dirty="0">
              <a:latin typeface="Buxton Sketch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>
                <a:latin typeface="Buxton Sketch" pitchFamily="66" charset="0"/>
              </a:rPr>
              <a:t>Iterative </a:t>
            </a:r>
            <a:r>
              <a:rPr lang="de-CH" dirty="0" smtClean="0">
                <a:latin typeface="Buxton Sketch" pitchFamily="66" charset="0"/>
              </a:rPr>
              <a:t>design </a:t>
            </a:r>
            <a:r>
              <a:rPr lang="de-CH" dirty="0" err="1" smtClean="0">
                <a:latin typeface="Buxton Sketch" pitchFamily="66" charset="0"/>
              </a:rPr>
              <a:t>process</a:t>
            </a:r>
            <a:endParaRPr lang="de-CH" dirty="0">
              <a:latin typeface="Buxton Sketch" pitchFamily="66" charset="0"/>
            </a:endParaRPr>
          </a:p>
        </p:txBody>
      </p:sp>
      <p:pic>
        <p:nvPicPr>
          <p:cNvPr id="30724" name="Picture 4" descr="http://www.learnersdictionary.com/art/ld/funne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732240" y="188640"/>
            <a:ext cx="1030932" cy="1326466"/>
          </a:xfrm>
          <a:prstGeom prst="rect">
            <a:avLst/>
          </a:prstGeom>
          <a:noFill/>
        </p:spPr>
      </p:pic>
      <p:pic>
        <p:nvPicPr>
          <p:cNvPr id="30726" name="Picture 6" descr="http://media.balsamiq.com/img/support/tutorials/interaction/designfunne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183854"/>
            <a:ext cx="6838950" cy="3981450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827584" y="6237312"/>
            <a:ext cx="72728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smtClean="0">
                <a:latin typeface="Buxton Sketch" pitchFamily="66" charset="0"/>
              </a:rPr>
              <a:t>Source: </a:t>
            </a:r>
            <a:r>
              <a:rPr lang="de-CH" sz="1100" dirty="0" smtClean="0">
                <a:latin typeface="Buxton Sketch" pitchFamily="66" charset="0"/>
                <a:hlinkClick r:id="rId4"/>
              </a:rPr>
              <a:t>http://support.balsamiq.com/customer/portal/articles/107999-specifying-interaction-with-mockups</a:t>
            </a:r>
            <a:endParaRPr lang="de-CH" sz="1100" dirty="0">
              <a:latin typeface="Buxton Sketch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latin typeface="Buxton Sketch" pitchFamily="66" charset="0"/>
              </a:rPr>
              <a:t>Design </a:t>
            </a:r>
            <a:r>
              <a:rPr lang="de-CH" dirty="0" err="1" smtClean="0">
                <a:latin typeface="Buxton Sketch" pitchFamily="66" charset="0"/>
              </a:rPr>
              <a:t>Funnel</a:t>
            </a:r>
            <a:r>
              <a:rPr lang="de-CH" dirty="0" smtClean="0">
                <a:latin typeface="Buxton Sketch" pitchFamily="66" charset="0"/>
              </a:rPr>
              <a:t> – </a:t>
            </a:r>
            <a:r>
              <a:rPr lang="de-CH" dirty="0" err="1" smtClean="0">
                <a:latin typeface="Buxton Sketch" pitchFamily="66" charset="0"/>
              </a:rPr>
              <a:t>Example</a:t>
            </a:r>
            <a:endParaRPr lang="de-CH" dirty="0">
              <a:latin typeface="Buxton Sketch" pitchFamily="66" charset="0"/>
            </a:endParaRPr>
          </a:p>
        </p:txBody>
      </p:sp>
      <p:pic>
        <p:nvPicPr>
          <p:cNvPr id="31746" name="Picture 2" descr="C:\Users\IngoPuli\Documents\MasterStudium\Sketching\design_funnel_exam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552728" cy="5310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67544" y="1340768"/>
            <a:ext cx="2808312" cy="936104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uxton Sketch" pitchFamily="66" charset="0"/>
                <a:ea typeface="+mj-ea"/>
                <a:cs typeface="+mj-cs"/>
              </a:rPr>
              <a:t>The Real World</a:t>
            </a:r>
            <a:endParaRPr kumimoji="0" lang="de-CH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Buxton Sketch" pitchFamily="66" charset="0"/>
              <a:ea typeface="+mj-ea"/>
              <a:cs typeface="+mj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987824" y="2708920"/>
            <a:ext cx="3384376" cy="936104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Buxton Sketch" pitchFamily="66" charset="0"/>
                <a:ea typeface="+mj-ea"/>
                <a:cs typeface="+mj-cs"/>
              </a:rPr>
              <a:t>Getting</a:t>
            </a:r>
            <a:r>
              <a:rPr lang="de-CH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uxton Sketch" pitchFamily="66" charset="0"/>
                <a:ea typeface="+mj-ea"/>
                <a:cs typeface="+mj-cs"/>
              </a:rPr>
              <a:t> </a:t>
            </a:r>
            <a:r>
              <a:rPr lang="de-CH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Buxton Sketch" pitchFamily="66" charset="0"/>
                <a:ea typeface="+mj-ea"/>
                <a:cs typeface="+mj-cs"/>
              </a:rPr>
              <a:t>into</a:t>
            </a:r>
            <a:r>
              <a:rPr lang="de-CH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uxton Sketch" pitchFamily="66" charset="0"/>
                <a:ea typeface="+mj-ea"/>
                <a:cs typeface="+mj-cs"/>
              </a:rPr>
              <a:t> </a:t>
            </a:r>
            <a:r>
              <a:rPr lang="de-CH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Buxton Sketch" pitchFamily="66" charset="0"/>
                <a:ea typeface="+mj-ea"/>
                <a:cs typeface="+mj-cs"/>
              </a:rPr>
              <a:t>mood</a:t>
            </a:r>
            <a:endParaRPr kumimoji="0" lang="de-CH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Buxton Sketch" pitchFamily="66" charset="0"/>
              <a:ea typeface="+mj-ea"/>
              <a:cs typeface="+mj-cs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716016" y="5157192"/>
            <a:ext cx="3384376" cy="936104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2800" dirty="0" err="1" smtClean="0">
                <a:solidFill>
                  <a:schemeClr val="accent1"/>
                </a:solidFill>
                <a:latin typeface="Buxton Sketch" pitchFamily="66" charset="0"/>
                <a:ea typeface="+mj-ea"/>
                <a:cs typeface="+mj-cs"/>
              </a:rPr>
              <a:t>Sketching</a:t>
            </a:r>
            <a:endParaRPr kumimoji="0" lang="de-CH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Buxton Sketch" pitchFamily="66" charset="0"/>
              <a:ea typeface="+mj-ea"/>
              <a:cs typeface="+mj-cs"/>
            </a:endParaRPr>
          </a:p>
        </p:txBody>
      </p:sp>
      <p:sp>
        <p:nvSpPr>
          <p:cNvPr id="7" name="Nach oben gebogener Pfeil 6"/>
          <p:cNvSpPr/>
          <p:nvPr/>
        </p:nvSpPr>
        <p:spPr>
          <a:xfrm rot="5400000">
            <a:off x="1439652" y="2168860"/>
            <a:ext cx="1224136" cy="144016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Nach oben gebogener Pfeil 7"/>
          <p:cNvSpPr/>
          <p:nvPr/>
        </p:nvSpPr>
        <p:spPr>
          <a:xfrm rot="5400000">
            <a:off x="2843808" y="4437112"/>
            <a:ext cx="1584176" cy="144016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050" name="Picture 2" descr="http://talulahruby.files.wordpress.com/2012/06/canone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1246748" cy="694978"/>
          </a:xfrm>
          <a:prstGeom prst="rect">
            <a:avLst/>
          </a:prstGeom>
          <a:noFill/>
        </p:spPr>
      </p:pic>
      <p:pic>
        <p:nvPicPr>
          <p:cNvPr id="2052" name="Picture 4" descr="http://s3.amazonaws.com/madebymany.com/uploads/pictures/55/quick_sketch_content.jpg?12871597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645024"/>
            <a:ext cx="2442627" cy="1458496"/>
          </a:xfrm>
          <a:prstGeom prst="rect">
            <a:avLst/>
          </a:prstGeom>
          <a:noFill/>
        </p:spPr>
      </p:pic>
      <p:pic>
        <p:nvPicPr>
          <p:cNvPr id="2054" name="Picture 6" descr="http://2.bp.blogspot.com/_1GyCmcakjQU/S8z4IU9uwFI/AAAAAAAAAOo/Dyxv4Khp0UQ/s1600/Sketch-A-Day+%23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0"/>
            <a:ext cx="1956923" cy="1512168"/>
          </a:xfrm>
          <a:prstGeom prst="rect">
            <a:avLst/>
          </a:prstGeom>
          <a:noFill/>
        </p:spPr>
      </p:pic>
      <p:pic>
        <p:nvPicPr>
          <p:cNvPr id="2056" name="Picture 8" descr="http://d1mpb3f4gq7nrb.cloudfront.net/img/toons/cartoon6218.png"/>
          <p:cNvPicPr>
            <a:picLocks noChangeAspect="1" noChangeArrowheads="1"/>
          </p:cNvPicPr>
          <p:nvPr/>
        </p:nvPicPr>
        <p:blipFill>
          <a:blip r:embed="rId5" cstate="print"/>
          <a:srcRect t="9640" b="22878"/>
          <a:stretch>
            <a:fillRect/>
          </a:stretch>
        </p:blipFill>
        <p:spPr bwMode="auto">
          <a:xfrm>
            <a:off x="4716016" y="1268760"/>
            <a:ext cx="2987824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latin typeface="Buxton Sketch" pitchFamily="66" charset="0"/>
              </a:rPr>
              <a:t>Draw </a:t>
            </a:r>
            <a:r>
              <a:rPr lang="de-CH" dirty="0" err="1" smtClean="0">
                <a:latin typeface="Buxton Sketch" pitchFamily="66" charset="0"/>
              </a:rPr>
              <a:t>what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you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see</a:t>
            </a:r>
            <a:endParaRPr lang="de-CH" dirty="0">
              <a:latin typeface="Buxton Sketch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Buxton Sketch" pitchFamily="66" charset="0"/>
              </a:rPr>
              <a:t>Drawing for non-artists</a:t>
            </a:r>
          </a:p>
          <a:p>
            <a:endParaRPr lang="de-CH" dirty="0" smtClean="0">
              <a:latin typeface="Buxton Sketch" pitchFamily="66" charset="0"/>
            </a:endParaRPr>
          </a:p>
          <a:p>
            <a:r>
              <a:rPr lang="de-CH" dirty="0" smtClean="0">
                <a:latin typeface="Buxton Sketch" pitchFamily="66" charset="0"/>
              </a:rPr>
              <a:t>Place </a:t>
            </a:r>
            <a:r>
              <a:rPr lang="de-CH" dirty="0" err="1" smtClean="0">
                <a:latin typeface="Buxton Sketch" pitchFamily="66" charset="0"/>
              </a:rPr>
              <a:t>existing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drawing</a:t>
            </a:r>
            <a:r>
              <a:rPr lang="de-CH" dirty="0" smtClean="0">
                <a:latin typeface="Buxton Sketch" pitchFamily="66" charset="0"/>
              </a:rPr>
              <a:t> in front </a:t>
            </a:r>
            <a:r>
              <a:rPr lang="de-CH" dirty="0" err="1" smtClean="0">
                <a:latin typeface="Buxton Sketch" pitchFamily="66" charset="0"/>
              </a:rPr>
              <a:t>of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you</a:t>
            </a:r>
            <a:endParaRPr lang="de-CH" dirty="0" smtClean="0">
              <a:latin typeface="Buxton Sketch" pitchFamily="66" charset="0"/>
            </a:endParaRPr>
          </a:p>
          <a:p>
            <a:endParaRPr lang="de-CH" dirty="0" smtClean="0">
              <a:latin typeface="Buxton Sketch" pitchFamily="66" charset="0"/>
            </a:endParaRPr>
          </a:p>
          <a:p>
            <a:r>
              <a:rPr lang="de-CH" dirty="0" smtClean="0">
                <a:latin typeface="Buxton Sketch" pitchFamily="66" charset="0"/>
              </a:rPr>
              <a:t>Focus on </a:t>
            </a:r>
            <a:r>
              <a:rPr lang="de-CH" dirty="0" err="1" smtClean="0">
                <a:latin typeface="Buxton Sketch" pitchFamily="66" charset="0"/>
              </a:rPr>
              <a:t>lines</a:t>
            </a:r>
            <a:r>
              <a:rPr lang="de-CH" dirty="0" smtClean="0">
                <a:latin typeface="Buxton Sketch" pitchFamily="66" charset="0"/>
              </a:rPr>
              <a:t> </a:t>
            </a:r>
            <a:br>
              <a:rPr lang="de-CH" dirty="0" smtClean="0">
                <a:latin typeface="Buxton Sketch" pitchFamily="66" charset="0"/>
              </a:rPr>
            </a:br>
            <a:r>
              <a:rPr lang="de-CH" dirty="0" smtClean="0">
                <a:latin typeface="Buxton Sketch" pitchFamily="66" charset="0"/>
              </a:rPr>
              <a:t>(</a:t>
            </a:r>
            <a:r>
              <a:rPr lang="de-CH" dirty="0" err="1" smtClean="0">
                <a:latin typeface="Buxton Sketch" pitchFamily="66" charset="0"/>
              </a:rPr>
              <a:t>direction</a:t>
            </a:r>
            <a:r>
              <a:rPr lang="de-CH" dirty="0" smtClean="0">
                <a:latin typeface="Buxton Sketch" pitchFamily="66" charset="0"/>
              </a:rPr>
              <a:t>, </a:t>
            </a:r>
            <a:r>
              <a:rPr lang="de-CH" dirty="0" err="1" smtClean="0">
                <a:latin typeface="Buxton Sketch" pitchFamily="66" charset="0"/>
              </a:rPr>
              <a:t>length</a:t>
            </a:r>
            <a:r>
              <a:rPr lang="de-CH" dirty="0" smtClean="0">
                <a:latin typeface="Buxton Sketch" pitchFamily="66" charset="0"/>
              </a:rPr>
              <a:t>, </a:t>
            </a:r>
            <a:r>
              <a:rPr lang="de-CH" dirty="0" err="1" smtClean="0">
                <a:latin typeface="Buxton Sketch" pitchFamily="66" charset="0"/>
              </a:rPr>
              <a:t>relation</a:t>
            </a:r>
            <a:r>
              <a:rPr lang="de-CH" dirty="0" smtClean="0">
                <a:latin typeface="Buxton Sketch" pitchFamily="66" charset="0"/>
              </a:rPr>
              <a:t>), </a:t>
            </a:r>
            <a:br>
              <a:rPr lang="de-CH" dirty="0" smtClean="0">
                <a:latin typeface="Buxton Sketch" pitchFamily="66" charset="0"/>
              </a:rPr>
            </a:br>
            <a:r>
              <a:rPr lang="de-CH" dirty="0" smtClean="0">
                <a:latin typeface="Buxton Sketch" pitchFamily="66" charset="0"/>
              </a:rPr>
              <a:t>not on </a:t>
            </a:r>
            <a:r>
              <a:rPr lang="de-CH" dirty="0" err="1" smtClean="0">
                <a:latin typeface="Buxton Sketch" pitchFamily="66" charset="0"/>
              </a:rPr>
              <a:t>picture</a:t>
            </a:r>
            <a:endParaRPr lang="de-CH" dirty="0" smtClean="0">
              <a:latin typeface="Buxton Sketch" pitchFamily="66" charset="0"/>
            </a:endParaRPr>
          </a:p>
          <a:p>
            <a:endParaRPr lang="de-CH" dirty="0" smtClean="0">
              <a:latin typeface="Buxton Sketch" pitchFamily="66" charset="0"/>
            </a:endParaRPr>
          </a:p>
          <a:p>
            <a:r>
              <a:rPr lang="de-CH" dirty="0" smtClean="0">
                <a:latin typeface="Buxton Sketch" pitchFamily="66" charset="0"/>
              </a:rPr>
              <a:t>Do not </a:t>
            </a:r>
            <a:r>
              <a:rPr lang="de-CH" dirty="0" err="1" smtClean="0">
                <a:latin typeface="Buxton Sketch" pitchFamily="66" charset="0"/>
              </a:rPr>
              <a:t>assume</a:t>
            </a:r>
            <a:r>
              <a:rPr lang="de-CH" dirty="0" smtClean="0">
                <a:latin typeface="Buxton Sketch" pitchFamily="66" charset="0"/>
              </a:rPr>
              <a:t>!</a:t>
            </a:r>
            <a:endParaRPr lang="de-CH" dirty="0">
              <a:latin typeface="Buxton Sketch" pitchFamily="66" charset="0"/>
            </a:endParaRPr>
          </a:p>
        </p:txBody>
      </p:sp>
      <p:pic>
        <p:nvPicPr>
          <p:cNvPr id="37890" name="Picture 2" descr="http://4.bp.blogspot.com/_lpEwWArZm5g/SxyPe9UuHiI/AAAAAAAAAHM/jUV26Zl9tZc/s400/sketch+h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438525"/>
            <a:ext cx="3810000" cy="341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latin typeface="Buxton Sketch" pitchFamily="66" charset="0"/>
              </a:rPr>
              <a:t>Draw </a:t>
            </a:r>
            <a:r>
              <a:rPr lang="de-CH" dirty="0" err="1" smtClean="0">
                <a:latin typeface="Buxton Sketch" pitchFamily="66" charset="0"/>
              </a:rPr>
              <a:t>what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you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see</a:t>
            </a:r>
            <a:r>
              <a:rPr lang="de-CH" dirty="0" smtClean="0">
                <a:latin typeface="Buxton Sketch" pitchFamily="66" charset="0"/>
              </a:rPr>
              <a:t> - </a:t>
            </a:r>
            <a:r>
              <a:rPr lang="de-CH" dirty="0" err="1" smtClean="0">
                <a:latin typeface="Buxton Sketch" pitchFamily="66" charset="0"/>
              </a:rPr>
              <a:t>Example</a:t>
            </a:r>
            <a:endParaRPr lang="de-CH" dirty="0">
              <a:latin typeface="Buxton Sketch" pitchFamily="66" charset="0"/>
            </a:endParaRPr>
          </a:p>
        </p:txBody>
      </p:sp>
      <p:pic>
        <p:nvPicPr>
          <p:cNvPr id="32770" name="Picture 2" descr="C:\Users\IngoPuli\Documents\MasterStudium\Sketching\draw_what_you_s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6435080" cy="4440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67544" y="1340768"/>
            <a:ext cx="2808312" cy="936104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2800" dirty="0" smtClean="0">
                <a:latin typeface="Buxton Sketch" pitchFamily="66" charset="0"/>
                <a:ea typeface="+mj-ea"/>
                <a:cs typeface="+mj-cs"/>
              </a:rPr>
              <a:t>The Real World</a:t>
            </a:r>
            <a:endParaRPr kumimoji="0" lang="de-CH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uxton Sketch" pitchFamily="66" charset="0"/>
              <a:ea typeface="+mj-ea"/>
              <a:cs typeface="+mj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987824" y="2708920"/>
            <a:ext cx="3384376" cy="936104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2800" dirty="0" err="1" smtClean="0">
                <a:latin typeface="Buxton Sketch" pitchFamily="66" charset="0"/>
                <a:ea typeface="+mj-ea"/>
                <a:cs typeface="+mj-cs"/>
              </a:rPr>
              <a:t>Getting</a:t>
            </a:r>
            <a:r>
              <a:rPr lang="de-CH" sz="2800" dirty="0" smtClean="0">
                <a:latin typeface="Buxton Sketch" pitchFamily="66" charset="0"/>
                <a:ea typeface="+mj-ea"/>
                <a:cs typeface="+mj-cs"/>
              </a:rPr>
              <a:t> </a:t>
            </a:r>
            <a:r>
              <a:rPr lang="de-CH" sz="2800" dirty="0" err="1" smtClean="0">
                <a:latin typeface="Buxton Sketch" pitchFamily="66" charset="0"/>
                <a:ea typeface="+mj-ea"/>
                <a:cs typeface="+mj-cs"/>
              </a:rPr>
              <a:t>into</a:t>
            </a:r>
            <a:r>
              <a:rPr lang="de-CH" sz="2800" dirty="0" smtClean="0">
                <a:latin typeface="Buxton Sketch" pitchFamily="66" charset="0"/>
                <a:ea typeface="+mj-ea"/>
                <a:cs typeface="+mj-cs"/>
              </a:rPr>
              <a:t> </a:t>
            </a:r>
            <a:r>
              <a:rPr lang="de-CH" sz="2800" dirty="0" err="1" smtClean="0">
                <a:latin typeface="Buxton Sketch" pitchFamily="66" charset="0"/>
                <a:ea typeface="+mj-ea"/>
                <a:cs typeface="+mj-cs"/>
              </a:rPr>
              <a:t>mood</a:t>
            </a:r>
            <a:endParaRPr kumimoji="0" lang="de-CH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uxton Sketch" pitchFamily="66" charset="0"/>
              <a:ea typeface="+mj-ea"/>
              <a:cs typeface="+mj-cs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716016" y="5157192"/>
            <a:ext cx="3384376" cy="936104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2800" dirty="0" err="1" smtClean="0">
                <a:latin typeface="Buxton Sketch" pitchFamily="66" charset="0"/>
                <a:ea typeface="+mj-ea"/>
                <a:cs typeface="+mj-cs"/>
              </a:rPr>
              <a:t>Sketching</a:t>
            </a:r>
            <a:endParaRPr kumimoji="0" lang="de-CH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uxton Sketch" pitchFamily="66" charset="0"/>
              <a:ea typeface="+mj-ea"/>
              <a:cs typeface="+mj-cs"/>
            </a:endParaRPr>
          </a:p>
        </p:txBody>
      </p:sp>
      <p:sp>
        <p:nvSpPr>
          <p:cNvPr id="7" name="Nach oben gebogener Pfeil 6"/>
          <p:cNvSpPr/>
          <p:nvPr/>
        </p:nvSpPr>
        <p:spPr>
          <a:xfrm rot="5400000">
            <a:off x="1439652" y="2168860"/>
            <a:ext cx="1224136" cy="144016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Nach oben gebogener Pfeil 7"/>
          <p:cNvSpPr/>
          <p:nvPr/>
        </p:nvSpPr>
        <p:spPr>
          <a:xfrm rot="5400000">
            <a:off x="2843808" y="4437112"/>
            <a:ext cx="1584176" cy="144016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050" name="Picture 2" descr="http://talulahruby.files.wordpress.com/2012/06/canone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1246748" cy="694978"/>
          </a:xfrm>
          <a:prstGeom prst="rect">
            <a:avLst/>
          </a:prstGeom>
          <a:noFill/>
        </p:spPr>
      </p:pic>
      <p:pic>
        <p:nvPicPr>
          <p:cNvPr id="2052" name="Picture 4" descr="http://s3.amazonaws.com/madebymany.com/uploads/pictures/55/quick_sketch_content.jpg?12871597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645024"/>
            <a:ext cx="2442627" cy="1458496"/>
          </a:xfrm>
          <a:prstGeom prst="rect">
            <a:avLst/>
          </a:prstGeom>
          <a:noFill/>
        </p:spPr>
      </p:pic>
      <p:pic>
        <p:nvPicPr>
          <p:cNvPr id="2054" name="Picture 6" descr="http://2.bp.blogspot.com/_1GyCmcakjQU/S8z4IU9uwFI/AAAAAAAAAOo/Dyxv4Khp0UQ/s1600/Sketch-A-Day+%23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0"/>
            <a:ext cx="1956923" cy="1512168"/>
          </a:xfrm>
          <a:prstGeom prst="rect">
            <a:avLst/>
          </a:prstGeom>
          <a:noFill/>
        </p:spPr>
      </p:pic>
      <p:pic>
        <p:nvPicPr>
          <p:cNvPr id="2056" name="Picture 8" descr="http://d1mpb3f4gq7nrb.cloudfront.net/img/toons/cartoon6218.png"/>
          <p:cNvPicPr>
            <a:picLocks noChangeAspect="1" noChangeArrowheads="1"/>
          </p:cNvPicPr>
          <p:nvPr/>
        </p:nvPicPr>
        <p:blipFill>
          <a:blip r:embed="rId5" cstate="print"/>
          <a:srcRect t="9640" b="22878"/>
          <a:stretch>
            <a:fillRect/>
          </a:stretch>
        </p:blipFill>
        <p:spPr bwMode="auto">
          <a:xfrm>
            <a:off x="4716016" y="1268760"/>
            <a:ext cx="2987824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err="1" smtClean="0">
                <a:latin typeface="Buxton Sketch" pitchFamily="66" charset="0"/>
              </a:rPr>
              <a:t>Building</a:t>
            </a:r>
            <a:r>
              <a:rPr lang="de-CH" dirty="0" smtClean="0">
                <a:latin typeface="Buxton Sketch" pitchFamily="66" charset="0"/>
              </a:rPr>
              <a:t> a </a:t>
            </a:r>
            <a:r>
              <a:rPr lang="de-CH" dirty="0" err="1" smtClean="0">
                <a:latin typeface="Buxton Sketch" pitchFamily="66" charset="0"/>
              </a:rPr>
              <a:t>library</a:t>
            </a:r>
            <a:endParaRPr lang="de-CH" dirty="0">
              <a:latin typeface="Buxton Sketch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uxton Sketch" pitchFamily="66" charset="0"/>
              </a:rPr>
              <a:t>Re-use common objects</a:t>
            </a:r>
          </a:p>
          <a:p>
            <a:endParaRPr lang="de-CH" dirty="0" smtClean="0">
              <a:latin typeface="Buxton Sketch" pitchFamily="66" charset="0"/>
            </a:endParaRPr>
          </a:p>
          <a:p>
            <a:r>
              <a:rPr lang="de-CH" dirty="0" err="1" smtClean="0">
                <a:latin typeface="Buxton Sketch" pitchFamily="66" charset="0"/>
              </a:rPr>
              <a:t>Clipart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images</a:t>
            </a:r>
            <a:endParaRPr lang="de-CH" dirty="0" smtClean="0">
              <a:latin typeface="Buxton Sketch" pitchFamily="66" charset="0"/>
            </a:endParaRPr>
          </a:p>
          <a:p>
            <a:endParaRPr lang="de-CH" dirty="0" smtClean="0">
              <a:latin typeface="Buxton Sketch" pitchFamily="66" charset="0"/>
            </a:endParaRPr>
          </a:p>
          <a:p>
            <a:r>
              <a:rPr lang="de-CH" dirty="0" err="1" smtClean="0">
                <a:latin typeface="Buxton Sketch" pitchFamily="66" charset="0"/>
              </a:rPr>
              <a:t>Usage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of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drawing</a:t>
            </a:r>
            <a:r>
              <a:rPr lang="de-CH" dirty="0" smtClean="0">
                <a:latin typeface="Buxton Sketch" pitchFamily="66" charset="0"/>
              </a:rPr>
              <a:t> </a:t>
            </a:r>
            <a:br>
              <a:rPr lang="de-CH" dirty="0" smtClean="0">
                <a:latin typeface="Buxton Sketch" pitchFamily="66" charset="0"/>
              </a:rPr>
            </a:br>
            <a:r>
              <a:rPr lang="de-CH" dirty="0" smtClean="0">
                <a:latin typeface="Buxton Sketch" pitchFamily="66" charset="0"/>
              </a:rPr>
              <a:t>primitives </a:t>
            </a:r>
            <a:br>
              <a:rPr lang="de-CH" dirty="0" smtClean="0">
                <a:latin typeface="Buxton Sketch" pitchFamily="66" charset="0"/>
              </a:rPr>
            </a:br>
            <a:r>
              <a:rPr lang="de-CH" dirty="0" smtClean="0">
                <a:latin typeface="Buxton Sketch" pitchFamily="66" charset="0"/>
              </a:rPr>
              <a:t>(</a:t>
            </a:r>
            <a:r>
              <a:rPr lang="de-CH" dirty="0" err="1" smtClean="0">
                <a:latin typeface="Buxton Sketch" pitchFamily="66" charset="0"/>
              </a:rPr>
              <a:t>circles</a:t>
            </a:r>
            <a:r>
              <a:rPr lang="de-CH" dirty="0" smtClean="0">
                <a:latin typeface="Buxton Sketch" pitchFamily="66" charset="0"/>
              </a:rPr>
              <a:t>, </a:t>
            </a:r>
            <a:r>
              <a:rPr lang="de-CH" dirty="0" err="1" smtClean="0">
                <a:latin typeface="Buxton Sketch" pitchFamily="66" charset="0"/>
              </a:rPr>
              <a:t>rectangles</a:t>
            </a:r>
            <a:r>
              <a:rPr lang="de-CH" dirty="0" smtClean="0">
                <a:latin typeface="Buxton Sketch" pitchFamily="66" charset="0"/>
              </a:rPr>
              <a:t>,…)</a:t>
            </a:r>
            <a:endParaRPr lang="de-CH" dirty="0">
              <a:latin typeface="Buxton Sketch" pitchFamily="66" charset="0"/>
            </a:endParaRPr>
          </a:p>
        </p:txBody>
      </p:sp>
      <p:pic>
        <p:nvPicPr>
          <p:cNvPr id="36866" name="Picture 2" descr="http://pds4.egloos.com/pds/200704/29/99/b0012399_040419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00808"/>
            <a:ext cx="3752959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latin typeface="Buxton Sketch" pitchFamily="66" charset="0"/>
              </a:rPr>
              <a:t>Library – </a:t>
            </a:r>
            <a:r>
              <a:rPr lang="de-CH" dirty="0" err="1" smtClean="0">
                <a:latin typeface="Buxton Sketch" pitchFamily="66" charset="0"/>
              </a:rPr>
              <a:t>common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objects</a:t>
            </a:r>
            <a:endParaRPr lang="de-CH" dirty="0">
              <a:latin typeface="Buxton Sketch" pitchFamily="66" charset="0"/>
            </a:endParaRPr>
          </a:p>
        </p:txBody>
      </p:sp>
      <p:pic>
        <p:nvPicPr>
          <p:cNvPr id="33794" name="Picture 2" descr="C:\Users\IngoPuli\Documents\MasterStudium\Sketching\sketch_objec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5905500" cy="3952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latin typeface="Buxton Sketch" pitchFamily="66" charset="0"/>
              </a:rPr>
              <a:t>Library – </a:t>
            </a:r>
            <a:r>
              <a:rPr lang="de-CH" dirty="0" err="1" smtClean="0">
                <a:latin typeface="Buxton Sketch" pitchFamily="66" charset="0"/>
              </a:rPr>
              <a:t>emotions</a:t>
            </a:r>
            <a:endParaRPr lang="de-CH" dirty="0">
              <a:latin typeface="Buxton Sketch" pitchFamily="66" charset="0"/>
            </a:endParaRPr>
          </a:p>
        </p:txBody>
      </p:sp>
      <p:pic>
        <p:nvPicPr>
          <p:cNvPr id="34818" name="Picture 2" descr="C:\Users\IngoPuli\Documents\MasterStudium\Sketching\facial_expressio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3152775" cy="3924300"/>
          </a:xfrm>
          <a:prstGeom prst="rect">
            <a:avLst/>
          </a:prstGeom>
          <a:noFill/>
        </p:spPr>
      </p:pic>
      <p:pic>
        <p:nvPicPr>
          <p:cNvPr id="34819" name="Picture 3" descr="C:\Users\IngoPuli\Documents\MasterStudium\Sketching\facial_expression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844824"/>
            <a:ext cx="4182672" cy="3450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latin typeface="Buxton Sketch" pitchFamily="66" charset="0"/>
              </a:rPr>
              <a:t>Library – </a:t>
            </a:r>
            <a:r>
              <a:rPr lang="de-CH" dirty="0" err="1" smtClean="0">
                <a:latin typeface="Buxton Sketch" pitchFamily="66" charset="0"/>
              </a:rPr>
              <a:t>bodies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and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emotions</a:t>
            </a:r>
            <a:endParaRPr lang="de-CH" dirty="0">
              <a:latin typeface="Buxton Sketch" pitchFamily="66" charset="0"/>
            </a:endParaRPr>
          </a:p>
        </p:txBody>
      </p:sp>
      <p:pic>
        <p:nvPicPr>
          <p:cNvPr id="35844" name="Picture 4" descr="http://www.publicspeakinginternational.com/Portals/124879/images/body%20language%20stick%20figu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772816"/>
            <a:ext cx="3457575" cy="4171951"/>
          </a:xfrm>
          <a:prstGeom prst="rect">
            <a:avLst/>
          </a:prstGeom>
          <a:noFill/>
        </p:spPr>
      </p:pic>
      <p:pic>
        <p:nvPicPr>
          <p:cNvPr id="35845" name="Picture 5" descr="C:\Users\IngoPuli\Documents\MasterStudium\Sketching\stickman_puzz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3333750" cy="2505075"/>
          </a:xfrm>
          <a:prstGeom prst="rect">
            <a:avLst/>
          </a:prstGeom>
          <a:noFill/>
        </p:spPr>
      </p:pic>
      <p:pic>
        <p:nvPicPr>
          <p:cNvPr id="35842" name="Picture 2" descr="C:\Users\IngoPuli\Documents\MasterStudium\Sketching\bodylanguag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4539" y="3068960"/>
            <a:ext cx="1533525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err="1" smtClean="0">
                <a:latin typeface="Buxton Sketch" pitchFamily="66" charset="0"/>
              </a:rPr>
              <a:t>Annotations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and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Arrows</a:t>
            </a:r>
            <a:endParaRPr lang="de-CH" dirty="0">
              <a:latin typeface="Buxton Sketch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latin typeface="Buxton Sketch" pitchFamily="66" charset="0"/>
              </a:rPr>
              <a:t>Text </a:t>
            </a:r>
            <a:r>
              <a:rPr lang="de-CH" dirty="0" err="1" smtClean="0">
                <a:latin typeface="Buxton Sketch" pitchFamily="66" charset="0"/>
              </a:rPr>
              <a:t>notes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with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or</a:t>
            </a:r>
            <a:r>
              <a:rPr lang="de-CH" dirty="0" smtClean="0">
                <a:latin typeface="Buxton Sketch" pitchFamily="66" charset="0"/>
              </a:rPr>
              <a:t> w/out </a:t>
            </a:r>
            <a:r>
              <a:rPr lang="de-CH" dirty="0" err="1" smtClean="0">
                <a:latin typeface="Buxton Sketch" pitchFamily="66" charset="0"/>
              </a:rPr>
              <a:t>arrows</a:t>
            </a:r>
            <a:endParaRPr lang="de-CH" dirty="0" smtClean="0">
              <a:latin typeface="Buxton Sketch" pitchFamily="66" charset="0"/>
            </a:endParaRPr>
          </a:p>
          <a:p>
            <a:endParaRPr lang="de-CH" dirty="0" smtClean="0">
              <a:latin typeface="Buxton Sketch" pitchFamily="66" charset="0"/>
            </a:endParaRPr>
          </a:p>
          <a:p>
            <a:r>
              <a:rPr lang="de-CH" dirty="0" err="1" smtClean="0">
                <a:latin typeface="Buxton Sketch" pitchFamily="66" charset="0"/>
              </a:rPr>
              <a:t>Arrows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only</a:t>
            </a:r>
            <a:r>
              <a:rPr lang="de-CH" dirty="0" smtClean="0">
                <a:latin typeface="Buxton Sketch" pitchFamily="66" charset="0"/>
              </a:rPr>
              <a:t>: </a:t>
            </a:r>
            <a:r>
              <a:rPr lang="de-CH" dirty="0" err="1" smtClean="0">
                <a:latin typeface="Buxton Sketch" pitchFamily="66" charset="0"/>
              </a:rPr>
              <a:t>Indicate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possible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element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movements</a:t>
            </a:r>
            <a:endParaRPr lang="de-CH" dirty="0" smtClean="0">
              <a:latin typeface="Buxton Sketch" pitchFamily="66" charset="0"/>
            </a:endParaRPr>
          </a:p>
          <a:p>
            <a:endParaRPr lang="de-CH" dirty="0" smtClean="0">
              <a:latin typeface="Buxton Sketch" pitchFamily="66" charset="0"/>
            </a:endParaRPr>
          </a:p>
          <a:p>
            <a:r>
              <a:rPr lang="de-CH" dirty="0" err="1" smtClean="0">
                <a:latin typeface="Buxton Sketch" pitchFamily="66" charset="0"/>
              </a:rPr>
              <a:t>Describe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basic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interactions</a:t>
            </a:r>
            <a:endParaRPr lang="de-CH" dirty="0" smtClean="0">
              <a:latin typeface="Buxton Sketch" pitchFamily="66" charset="0"/>
            </a:endParaRPr>
          </a:p>
          <a:p>
            <a:endParaRPr lang="de-CH" dirty="0" smtClean="0">
              <a:latin typeface="Buxton Sketch" pitchFamily="66" charset="0"/>
            </a:endParaRPr>
          </a:p>
          <a:p>
            <a:r>
              <a:rPr lang="de-CH" dirty="0" smtClean="0">
                <a:latin typeface="Buxton Sketch" pitchFamily="66" charset="0"/>
              </a:rPr>
              <a:t>Side </a:t>
            </a:r>
            <a:r>
              <a:rPr lang="de-CH" dirty="0" err="1" smtClean="0">
                <a:latin typeface="Buxton Sketch" pitchFamily="66" charset="0"/>
              </a:rPr>
              <a:t>notes</a:t>
            </a:r>
            <a:r>
              <a:rPr lang="de-CH" dirty="0" smtClean="0">
                <a:latin typeface="Buxton Sketch" pitchFamily="66" charset="0"/>
              </a:rPr>
              <a:t>: </a:t>
            </a:r>
            <a:r>
              <a:rPr lang="de-CH" dirty="0" err="1" smtClean="0">
                <a:latin typeface="Buxton Sketch" pitchFamily="66" charset="0"/>
              </a:rPr>
              <a:t>Questions</a:t>
            </a:r>
            <a:r>
              <a:rPr lang="de-CH" dirty="0" smtClean="0">
                <a:latin typeface="Buxton Sketch" pitchFamily="66" charset="0"/>
              </a:rPr>
              <a:t> / open </a:t>
            </a:r>
            <a:r>
              <a:rPr lang="de-CH" dirty="0" err="1" smtClean="0">
                <a:latin typeface="Buxton Sketch" pitchFamily="66" charset="0"/>
              </a:rPr>
              <a:t>issues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to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discuss</a:t>
            </a:r>
            <a:endParaRPr lang="de-CH" dirty="0">
              <a:latin typeface="Buxton Sketch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err="1" smtClean="0">
                <a:latin typeface="Buxton Sketch" pitchFamily="66" charset="0"/>
              </a:rPr>
              <a:t>Annotations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and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Arrows</a:t>
            </a:r>
            <a:r>
              <a:rPr lang="de-CH" dirty="0" smtClean="0">
                <a:latin typeface="Buxton Sketch" pitchFamily="66" charset="0"/>
              </a:rPr>
              <a:t> - </a:t>
            </a:r>
            <a:r>
              <a:rPr lang="de-CH" dirty="0" err="1" smtClean="0">
                <a:latin typeface="Buxton Sketch" pitchFamily="66" charset="0"/>
              </a:rPr>
              <a:t>Example</a:t>
            </a:r>
            <a:endParaRPr lang="de-CH" dirty="0">
              <a:latin typeface="Buxton Sketch" pitchFamily="66" charset="0"/>
            </a:endParaRPr>
          </a:p>
        </p:txBody>
      </p:sp>
      <p:pic>
        <p:nvPicPr>
          <p:cNvPr id="39938" name="Picture 2" descr="C:\Users\IngoPuli\Documents\MasterStudium\Sketching\annota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620000" cy="4762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err="1" smtClean="0">
                <a:latin typeface="Buxton Sketch" pitchFamily="66" charset="0"/>
              </a:rPr>
              <a:t>Sketching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with</a:t>
            </a:r>
            <a:r>
              <a:rPr lang="de-CH" dirty="0" smtClean="0">
                <a:latin typeface="Buxton Sketch" pitchFamily="66" charset="0"/>
              </a:rPr>
              <a:t> PowerPoint</a:t>
            </a:r>
            <a:endParaRPr lang="de-CH" dirty="0">
              <a:latin typeface="Buxton Sketch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de-CH" dirty="0" err="1" smtClean="0">
                <a:latin typeface="Buxton Sketch" pitchFamily="66" charset="0"/>
              </a:rPr>
              <a:t>Slideware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provides</a:t>
            </a:r>
            <a:r>
              <a:rPr lang="de-CH" dirty="0" smtClean="0">
                <a:latin typeface="Buxton Sketch" pitchFamily="66" charset="0"/>
              </a:rPr>
              <a:t> all </a:t>
            </a:r>
            <a:r>
              <a:rPr lang="de-CH" dirty="0" err="1" smtClean="0">
                <a:latin typeface="Buxton Sketch" pitchFamily="66" charset="0"/>
              </a:rPr>
              <a:t>basic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elements</a:t>
            </a:r>
            <a:endParaRPr lang="de-CH" dirty="0" smtClean="0">
              <a:latin typeface="Buxton Sketch" pitchFamily="66" charset="0"/>
            </a:endParaRPr>
          </a:p>
          <a:p>
            <a:endParaRPr lang="de-CH" dirty="0" smtClean="0">
              <a:latin typeface="Buxton Sketch" pitchFamily="66" charset="0"/>
            </a:endParaRPr>
          </a:p>
          <a:p>
            <a:endParaRPr lang="de-CH" dirty="0" smtClean="0">
              <a:latin typeface="Buxton Sketch" pitchFamily="66" charset="0"/>
            </a:endParaRPr>
          </a:p>
          <a:p>
            <a:pPr>
              <a:buNone/>
            </a:pPr>
            <a:endParaRPr lang="de-CH" dirty="0" smtClean="0">
              <a:latin typeface="Buxton Sketch" pitchFamily="66" charset="0"/>
            </a:endParaRPr>
          </a:p>
          <a:p>
            <a:endParaRPr lang="de-CH" dirty="0" smtClean="0">
              <a:latin typeface="Buxton Sketch" pitchFamily="66" charset="0"/>
            </a:endParaRPr>
          </a:p>
          <a:p>
            <a:endParaRPr lang="de-CH" dirty="0" smtClean="0">
              <a:latin typeface="Buxton Sketch" pitchFamily="66" charset="0"/>
            </a:endParaRPr>
          </a:p>
          <a:p>
            <a:endParaRPr lang="de-CH" dirty="0" smtClean="0">
              <a:latin typeface="Buxton Sketch" pitchFamily="66" charset="0"/>
            </a:endParaRPr>
          </a:p>
          <a:p>
            <a:endParaRPr lang="de-CH" dirty="0" smtClean="0">
              <a:latin typeface="Buxton Sketch" pitchFamily="66" charset="0"/>
            </a:endParaRPr>
          </a:p>
          <a:p>
            <a:r>
              <a:rPr lang="de-CH" dirty="0" smtClean="0">
                <a:latin typeface="Buxton Sketch" pitchFamily="66" charset="0"/>
              </a:rPr>
              <a:t>Supports </a:t>
            </a:r>
            <a:r>
              <a:rPr lang="de-CH" dirty="0" err="1" smtClean="0">
                <a:latin typeface="Buxton Sketch" pitchFamily="66" charset="0"/>
              </a:rPr>
              <a:t>interactions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and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notes</a:t>
            </a:r>
            <a:endParaRPr lang="de-CH" dirty="0" smtClean="0">
              <a:latin typeface="Buxton Sketch" pitchFamily="66" charset="0"/>
            </a:endParaRPr>
          </a:p>
          <a:p>
            <a:r>
              <a:rPr lang="de-CH" dirty="0" err="1" smtClean="0">
                <a:latin typeface="Buxton Sketch" pitchFamily="66" charset="0"/>
              </a:rPr>
              <a:t>Allows</a:t>
            </a:r>
            <a:r>
              <a:rPr lang="de-CH" dirty="0" smtClean="0">
                <a:latin typeface="Buxton Sketch" pitchFamily="66" charset="0"/>
              </a:rPr>
              <a:t> easy </a:t>
            </a:r>
            <a:r>
              <a:rPr lang="de-CH" dirty="0" err="1" smtClean="0">
                <a:latin typeface="Buxton Sketch" pitchFamily="66" charset="0"/>
              </a:rPr>
              <a:t>manipulation</a:t>
            </a:r>
            <a:r>
              <a:rPr lang="de-CH" dirty="0" smtClean="0">
                <a:latin typeface="Buxton Sketch" pitchFamily="66" charset="0"/>
              </a:rPr>
              <a:t> / </a:t>
            </a:r>
            <a:r>
              <a:rPr lang="de-CH" dirty="0" err="1" smtClean="0">
                <a:latin typeface="Buxton Sketch" pitchFamily="66" charset="0"/>
              </a:rPr>
              <a:t>changes</a:t>
            </a:r>
            <a:endParaRPr lang="de-CH" dirty="0" smtClean="0">
              <a:latin typeface="Buxton Sketch" pitchFamily="66" charset="0"/>
            </a:endParaRPr>
          </a:p>
        </p:txBody>
      </p:sp>
      <p:pic>
        <p:nvPicPr>
          <p:cNvPr id="40962" name="Picture 2" descr="C:\Users\IngoPuli\Documents\MasterStudium\Sketching\powerpoint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76872"/>
            <a:ext cx="6438901" cy="271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err="1" smtClean="0">
                <a:latin typeface="Buxton Sketch" pitchFamily="66" charset="0"/>
              </a:rPr>
              <a:t>Sketching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with</a:t>
            </a:r>
            <a:r>
              <a:rPr lang="de-CH" dirty="0" smtClean="0">
                <a:latin typeface="Buxton Sketch" pitchFamily="66" charset="0"/>
              </a:rPr>
              <a:t> PowerPoint - </a:t>
            </a:r>
            <a:r>
              <a:rPr lang="de-CH" dirty="0" err="1" smtClean="0">
                <a:latin typeface="Buxton Sketch" pitchFamily="66" charset="0"/>
              </a:rPr>
              <a:t>Example</a:t>
            </a:r>
            <a:endParaRPr lang="de-CH" dirty="0">
              <a:latin typeface="Buxton Sketch" pitchFamily="66" charset="0"/>
            </a:endParaRPr>
          </a:p>
        </p:txBody>
      </p:sp>
      <p:pic>
        <p:nvPicPr>
          <p:cNvPr id="41986" name="Picture 2" descr="C:\Users\IngoPuli\Documents\MasterStudium\Sketching\powerpoint_exam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84783"/>
            <a:ext cx="5626348" cy="50210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err="1" smtClean="0">
                <a:latin typeface="Buxton Sketch" pitchFamily="66" charset="0"/>
              </a:rPr>
              <a:t>Using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Sticky</a:t>
            </a:r>
            <a:r>
              <a:rPr lang="de-CH" dirty="0" smtClean="0">
                <a:latin typeface="Buxton Sketch" pitchFamily="66" charset="0"/>
              </a:rPr>
              <a:t> Notes</a:t>
            </a:r>
            <a:endParaRPr lang="de-CH" dirty="0">
              <a:latin typeface="Buxton Sketch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latin typeface="Buxton Sketch" pitchFamily="66" charset="0"/>
              </a:rPr>
              <a:t>Combine </a:t>
            </a:r>
            <a:r>
              <a:rPr lang="de-CH" dirty="0" err="1" smtClean="0">
                <a:latin typeface="Buxton Sketch" pitchFamily="66" charset="0"/>
              </a:rPr>
              <a:t>sticky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notes</a:t>
            </a:r>
            <a:endParaRPr lang="de-CH" dirty="0" smtClean="0">
              <a:latin typeface="Buxton Sketch" pitchFamily="66" charset="0"/>
            </a:endParaRPr>
          </a:p>
          <a:p>
            <a:r>
              <a:rPr lang="de-CH" dirty="0" err="1" smtClean="0">
                <a:latin typeface="Buxton Sketch" pitchFamily="66" charset="0"/>
              </a:rPr>
              <a:t>Demonstrate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interactions</a:t>
            </a:r>
            <a:endParaRPr lang="de-CH" dirty="0" smtClean="0">
              <a:latin typeface="Buxton Sketch" pitchFamily="66" charset="0"/>
            </a:endParaRPr>
          </a:p>
          <a:p>
            <a:r>
              <a:rPr lang="de-CH" dirty="0" smtClean="0">
                <a:latin typeface="Buxton Sketch" pitchFamily="66" charset="0"/>
              </a:rPr>
              <a:t>Supports </a:t>
            </a:r>
            <a:r>
              <a:rPr lang="de-CH" dirty="0" err="1" smtClean="0">
                <a:latin typeface="Buxton Sketch" pitchFamily="66" charset="0"/>
              </a:rPr>
              <a:t>templating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and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brainstorming</a:t>
            </a:r>
            <a:endParaRPr lang="de-CH" dirty="0">
              <a:latin typeface="Buxton Sketch" pitchFamily="66" charset="0"/>
            </a:endParaRPr>
          </a:p>
        </p:txBody>
      </p:sp>
      <p:pic>
        <p:nvPicPr>
          <p:cNvPr id="43010" name="Picture 2" descr="C:\Users\IngoPuli\Documents\MasterStudium\Sketching\stickynotes_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573016"/>
            <a:ext cx="4333776" cy="28862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err="1" smtClean="0">
                <a:latin typeface="Buxton Sketch" pitchFamily="66" charset="0"/>
              </a:rPr>
              <a:t>Using</a:t>
            </a:r>
            <a:r>
              <a:rPr lang="de-CH" dirty="0" smtClean="0">
                <a:latin typeface="Buxton Sketch" pitchFamily="66" charset="0"/>
              </a:rPr>
              <a:t> Templates</a:t>
            </a:r>
            <a:endParaRPr lang="de-CH" dirty="0">
              <a:latin typeface="Buxton Sketch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latin typeface="Buxton Sketch" pitchFamily="66" charset="0"/>
              </a:rPr>
              <a:t>Place </a:t>
            </a:r>
            <a:r>
              <a:rPr lang="de-CH" dirty="0" err="1" smtClean="0">
                <a:latin typeface="Buxton Sketch" pitchFamily="66" charset="0"/>
              </a:rPr>
              <a:t>sketch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into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photograph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or</a:t>
            </a:r>
            <a:r>
              <a:rPr lang="de-CH" dirty="0" smtClean="0">
                <a:latin typeface="Buxton Sketch" pitchFamily="66" charset="0"/>
              </a:rPr>
              <a:t> real </a:t>
            </a:r>
            <a:r>
              <a:rPr lang="de-CH" dirty="0" err="1" smtClean="0">
                <a:latin typeface="Buxton Sketch" pitchFamily="66" charset="0"/>
              </a:rPr>
              <a:t>website</a:t>
            </a:r>
            <a:endParaRPr lang="de-CH" dirty="0" smtClean="0">
              <a:latin typeface="Buxton Sketch" pitchFamily="66" charset="0"/>
            </a:endParaRPr>
          </a:p>
          <a:p>
            <a:r>
              <a:rPr lang="de-CH" dirty="0" smtClean="0">
                <a:latin typeface="Buxton Sketch" pitchFamily="66" charset="0"/>
              </a:rPr>
              <a:t>More </a:t>
            </a:r>
            <a:r>
              <a:rPr lang="de-CH" dirty="0" err="1" smtClean="0">
                <a:latin typeface="Buxton Sketch" pitchFamily="66" charset="0"/>
              </a:rPr>
              <a:t>efficient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and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realistic</a:t>
            </a:r>
            <a:endParaRPr lang="de-CH" dirty="0" smtClean="0">
              <a:latin typeface="Buxton Sketch" pitchFamily="66" charset="0"/>
            </a:endParaRPr>
          </a:p>
          <a:p>
            <a:r>
              <a:rPr lang="de-CH" dirty="0" err="1" smtClean="0">
                <a:latin typeface="Buxton Sketch" pitchFamily="66" charset="0"/>
              </a:rPr>
              <a:t>Example</a:t>
            </a:r>
            <a:r>
              <a:rPr lang="de-CH" dirty="0" smtClean="0">
                <a:latin typeface="Buxton Sketch" pitchFamily="66" charset="0"/>
              </a:rPr>
              <a:t>: </a:t>
            </a:r>
            <a:r>
              <a:rPr lang="de-CH" dirty="0" err="1" smtClean="0">
                <a:latin typeface="Buxton Sketch" pitchFamily="66" charset="0"/>
              </a:rPr>
              <a:t>Crop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website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area</a:t>
            </a:r>
            <a:r>
              <a:rPr lang="de-CH" dirty="0" smtClean="0">
                <a:latin typeface="Buxton Sketch" pitchFamily="66" charset="0"/>
              </a:rPr>
              <a:t>:</a:t>
            </a:r>
            <a:endParaRPr lang="de-CH" dirty="0">
              <a:latin typeface="Buxton Sketch" pitchFamily="66" charset="0"/>
            </a:endParaRPr>
          </a:p>
        </p:txBody>
      </p:sp>
      <p:pic>
        <p:nvPicPr>
          <p:cNvPr id="44034" name="Picture 2" descr="C:\Users\IngoPuli\Documents\MasterStudium\Sketching\templates_webs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17032"/>
            <a:ext cx="7993233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feld 5"/>
          <p:cNvSpPr txBox="1"/>
          <p:nvPr/>
        </p:nvSpPr>
        <p:spPr>
          <a:xfrm>
            <a:off x="5364088" y="5085184"/>
            <a:ext cx="1859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>
                <a:solidFill>
                  <a:srgbClr val="FF0000"/>
                </a:solidFill>
                <a:latin typeface="Buxton Sketch" pitchFamily="66" charset="0"/>
              </a:rPr>
              <a:t>My</a:t>
            </a:r>
            <a:r>
              <a:rPr lang="de-CH" dirty="0" smtClean="0">
                <a:solidFill>
                  <a:srgbClr val="FF0000"/>
                </a:solidFill>
                <a:latin typeface="Buxton Sketch" pitchFamily="66" charset="0"/>
              </a:rPr>
              <a:t> </a:t>
            </a:r>
            <a:r>
              <a:rPr lang="de-CH" dirty="0" err="1" smtClean="0">
                <a:solidFill>
                  <a:srgbClr val="FF0000"/>
                </a:solidFill>
                <a:latin typeface="Buxton Sketch" pitchFamily="66" charset="0"/>
              </a:rPr>
              <a:t>sketch</a:t>
            </a:r>
            <a:r>
              <a:rPr lang="de-CH" dirty="0" smtClean="0">
                <a:solidFill>
                  <a:srgbClr val="FF0000"/>
                </a:solidFill>
                <a:latin typeface="Buxton Sketch" pitchFamily="66" charset="0"/>
              </a:rPr>
              <a:t> </a:t>
            </a:r>
            <a:r>
              <a:rPr lang="de-CH" dirty="0" err="1" smtClean="0">
                <a:solidFill>
                  <a:srgbClr val="FF0000"/>
                </a:solidFill>
                <a:latin typeface="Buxton Sketch" pitchFamily="66" charset="0"/>
              </a:rPr>
              <a:t>goes</a:t>
            </a:r>
            <a:r>
              <a:rPr lang="de-CH" dirty="0" smtClean="0">
                <a:solidFill>
                  <a:srgbClr val="FF0000"/>
                </a:solidFill>
                <a:latin typeface="Buxton Sketch" pitchFamily="66" charset="0"/>
              </a:rPr>
              <a:t> </a:t>
            </a:r>
            <a:r>
              <a:rPr lang="de-CH" dirty="0" err="1" smtClean="0">
                <a:solidFill>
                  <a:srgbClr val="FF0000"/>
                </a:solidFill>
                <a:latin typeface="Buxton Sketch" pitchFamily="66" charset="0"/>
              </a:rPr>
              <a:t>here</a:t>
            </a:r>
            <a:endParaRPr lang="de-CH" dirty="0">
              <a:solidFill>
                <a:srgbClr val="FF0000"/>
              </a:solidFill>
              <a:latin typeface="Buxton Sketch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67544" y="1340768"/>
            <a:ext cx="2808312" cy="936104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2800" dirty="0" smtClean="0">
                <a:solidFill>
                  <a:schemeClr val="accent1"/>
                </a:solidFill>
                <a:latin typeface="Buxton Sketch" pitchFamily="66" charset="0"/>
                <a:ea typeface="+mj-ea"/>
                <a:cs typeface="+mj-cs"/>
              </a:rPr>
              <a:t>The Real World</a:t>
            </a:r>
            <a:endParaRPr kumimoji="0" lang="de-CH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Buxton Sketch" pitchFamily="66" charset="0"/>
              <a:ea typeface="+mj-ea"/>
              <a:cs typeface="+mj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987824" y="2708920"/>
            <a:ext cx="3384376" cy="936104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2800" dirty="0" err="1" smtClean="0">
                <a:solidFill>
                  <a:schemeClr val="bg1">
                    <a:lumMod val="50000"/>
                  </a:schemeClr>
                </a:solidFill>
                <a:latin typeface="Buxton Sketch" pitchFamily="66" charset="0"/>
                <a:ea typeface="+mj-ea"/>
                <a:cs typeface="+mj-cs"/>
              </a:rPr>
              <a:t>Getting</a:t>
            </a:r>
            <a:r>
              <a:rPr lang="de-CH" sz="2800" dirty="0" smtClean="0">
                <a:solidFill>
                  <a:schemeClr val="bg1">
                    <a:lumMod val="50000"/>
                  </a:schemeClr>
                </a:solidFill>
                <a:latin typeface="Buxton Sketch" pitchFamily="66" charset="0"/>
                <a:ea typeface="+mj-ea"/>
                <a:cs typeface="+mj-cs"/>
              </a:rPr>
              <a:t> </a:t>
            </a:r>
            <a:r>
              <a:rPr lang="de-CH" sz="2800" dirty="0" err="1" smtClean="0">
                <a:solidFill>
                  <a:schemeClr val="bg1">
                    <a:lumMod val="50000"/>
                  </a:schemeClr>
                </a:solidFill>
                <a:latin typeface="Buxton Sketch" pitchFamily="66" charset="0"/>
                <a:ea typeface="+mj-ea"/>
                <a:cs typeface="+mj-cs"/>
              </a:rPr>
              <a:t>into</a:t>
            </a:r>
            <a:r>
              <a:rPr lang="de-CH" sz="2800" dirty="0" smtClean="0">
                <a:solidFill>
                  <a:schemeClr val="bg1">
                    <a:lumMod val="50000"/>
                  </a:schemeClr>
                </a:solidFill>
                <a:latin typeface="Buxton Sketch" pitchFamily="66" charset="0"/>
                <a:ea typeface="+mj-ea"/>
                <a:cs typeface="+mj-cs"/>
              </a:rPr>
              <a:t> </a:t>
            </a:r>
            <a:r>
              <a:rPr lang="de-CH" sz="2800" dirty="0" err="1" smtClean="0">
                <a:solidFill>
                  <a:schemeClr val="bg1">
                    <a:lumMod val="50000"/>
                  </a:schemeClr>
                </a:solidFill>
                <a:latin typeface="Buxton Sketch" pitchFamily="66" charset="0"/>
                <a:ea typeface="+mj-ea"/>
                <a:cs typeface="+mj-cs"/>
              </a:rPr>
              <a:t>mood</a:t>
            </a:r>
            <a:endParaRPr kumimoji="0" lang="de-CH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Buxton Sketch" pitchFamily="66" charset="0"/>
              <a:ea typeface="+mj-ea"/>
              <a:cs typeface="+mj-cs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716016" y="5157192"/>
            <a:ext cx="3384376" cy="936104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2800" dirty="0" err="1" smtClean="0">
                <a:solidFill>
                  <a:schemeClr val="bg1">
                    <a:lumMod val="50000"/>
                  </a:schemeClr>
                </a:solidFill>
                <a:latin typeface="Buxton Sketch" pitchFamily="66" charset="0"/>
                <a:ea typeface="+mj-ea"/>
                <a:cs typeface="+mj-cs"/>
              </a:rPr>
              <a:t>Sketching</a:t>
            </a:r>
            <a:endParaRPr kumimoji="0" lang="de-CH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Buxton Sketch" pitchFamily="66" charset="0"/>
              <a:ea typeface="+mj-ea"/>
              <a:cs typeface="+mj-cs"/>
            </a:endParaRPr>
          </a:p>
        </p:txBody>
      </p:sp>
      <p:sp>
        <p:nvSpPr>
          <p:cNvPr id="7" name="Nach oben gebogener Pfeil 6"/>
          <p:cNvSpPr/>
          <p:nvPr/>
        </p:nvSpPr>
        <p:spPr>
          <a:xfrm rot="5400000">
            <a:off x="1439652" y="2168860"/>
            <a:ext cx="1224136" cy="144016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Nach oben gebogener Pfeil 7"/>
          <p:cNvSpPr/>
          <p:nvPr/>
        </p:nvSpPr>
        <p:spPr>
          <a:xfrm rot="5400000">
            <a:off x="2843808" y="4437112"/>
            <a:ext cx="1584176" cy="144016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050" name="Picture 2" descr="http://talulahruby.files.wordpress.com/2012/06/canone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1246748" cy="694978"/>
          </a:xfrm>
          <a:prstGeom prst="rect">
            <a:avLst/>
          </a:prstGeom>
          <a:noFill/>
        </p:spPr>
      </p:pic>
      <p:pic>
        <p:nvPicPr>
          <p:cNvPr id="2052" name="Picture 4" descr="http://s3.amazonaws.com/madebymany.com/uploads/pictures/55/quick_sketch_content.jpg?12871597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645024"/>
            <a:ext cx="2442627" cy="1458496"/>
          </a:xfrm>
          <a:prstGeom prst="rect">
            <a:avLst/>
          </a:prstGeom>
          <a:noFill/>
        </p:spPr>
      </p:pic>
      <p:pic>
        <p:nvPicPr>
          <p:cNvPr id="2054" name="Picture 6" descr="http://2.bp.blogspot.com/_1GyCmcakjQU/S8z4IU9uwFI/AAAAAAAAAOo/Dyxv4Khp0UQ/s1600/Sketch-A-Day+%23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0"/>
            <a:ext cx="1956923" cy="1512168"/>
          </a:xfrm>
          <a:prstGeom prst="rect">
            <a:avLst/>
          </a:prstGeom>
          <a:noFill/>
        </p:spPr>
      </p:pic>
      <p:pic>
        <p:nvPicPr>
          <p:cNvPr id="2056" name="Picture 8" descr="http://d1mpb3f4gq7nrb.cloudfront.net/img/toons/cartoon6218.png"/>
          <p:cNvPicPr>
            <a:picLocks noChangeAspect="1" noChangeArrowheads="1"/>
          </p:cNvPicPr>
          <p:nvPr/>
        </p:nvPicPr>
        <p:blipFill>
          <a:blip r:embed="rId5" cstate="print"/>
          <a:srcRect t="9640" b="22878"/>
          <a:stretch>
            <a:fillRect/>
          </a:stretch>
        </p:blipFill>
        <p:spPr bwMode="auto">
          <a:xfrm>
            <a:off x="4716016" y="1268760"/>
            <a:ext cx="2987824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latin typeface="Buxton Sketch" pitchFamily="66" charset="0"/>
              </a:rPr>
              <a:t>Templates: </a:t>
            </a:r>
            <a:r>
              <a:rPr lang="de-CH" dirty="0" err="1" smtClean="0">
                <a:latin typeface="Buxton Sketch" pitchFamily="66" charset="0"/>
              </a:rPr>
              <a:t>Photo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Tracing</a:t>
            </a:r>
            <a:endParaRPr lang="de-CH" dirty="0">
              <a:latin typeface="Buxton Sketch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latin typeface="Buxton Sketch" pitchFamily="66" charset="0"/>
              </a:rPr>
              <a:t>Photograph </a:t>
            </a:r>
            <a:r>
              <a:rPr lang="de-CH" dirty="0" err="1" smtClean="0">
                <a:latin typeface="Buxton Sketch" pitchFamily="66" charset="0"/>
              </a:rPr>
              <a:t>as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template</a:t>
            </a:r>
            <a:endParaRPr lang="de-CH" dirty="0" smtClean="0">
              <a:latin typeface="Buxton Sketch" pitchFamily="66" charset="0"/>
            </a:endParaRPr>
          </a:p>
          <a:p>
            <a:r>
              <a:rPr lang="de-CH" dirty="0" smtClean="0">
                <a:latin typeface="Buxton Sketch" pitchFamily="66" charset="0"/>
              </a:rPr>
              <a:t>Re-</a:t>
            </a:r>
            <a:r>
              <a:rPr lang="de-CH" dirty="0" err="1" smtClean="0">
                <a:latin typeface="Buxton Sketch" pitchFamily="66" charset="0"/>
              </a:rPr>
              <a:t>draw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most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importat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elements</a:t>
            </a:r>
            <a:r>
              <a:rPr lang="de-CH" dirty="0" smtClean="0">
                <a:latin typeface="Buxton Sketch" pitchFamily="66" charset="0"/>
              </a:rPr>
              <a:t> on separate </a:t>
            </a:r>
            <a:r>
              <a:rPr lang="de-CH" dirty="0" err="1" smtClean="0">
                <a:latin typeface="Buxton Sketch" pitchFamily="66" charset="0"/>
              </a:rPr>
              <a:t>layer</a:t>
            </a:r>
            <a:endParaRPr lang="de-CH" dirty="0" smtClean="0">
              <a:latin typeface="Buxton Sketch" pitchFamily="66" charset="0"/>
            </a:endParaRPr>
          </a:p>
        </p:txBody>
      </p:sp>
      <p:pic>
        <p:nvPicPr>
          <p:cNvPr id="45058" name="Picture 2" descr="C:\Users\IngoPuli\Documents\MasterStudium\Sketching\templates_sket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4762500" cy="3571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5059" name="Picture 3" descr="C:\Users\IngoPuli\Documents\MasterStudium\Sketching\templates_sketch_res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429000"/>
            <a:ext cx="3915373" cy="26037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latin typeface="Buxton Sketch" pitchFamily="66" charset="0"/>
              </a:rPr>
              <a:t>Templates: Hybrid </a:t>
            </a:r>
            <a:r>
              <a:rPr lang="de-CH" dirty="0" err="1" smtClean="0">
                <a:latin typeface="Buxton Sketch" pitchFamily="66" charset="0"/>
              </a:rPr>
              <a:t>Sketching</a:t>
            </a:r>
            <a:endParaRPr lang="de-CH" dirty="0">
              <a:latin typeface="Buxton Sketch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latin typeface="Buxton Sketch" pitchFamily="66" charset="0"/>
              </a:rPr>
              <a:t>Combine </a:t>
            </a:r>
            <a:r>
              <a:rPr lang="de-CH" dirty="0" err="1" smtClean="0">
                <a:latin typeface="Buxton Sketch" pitchFamily="66" charset="0"/>
              </a:rPr>
              <a:t>sketch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with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photo</a:t>
            </a:r>
            <a:endParaRPr lang="de-CH" dirty="0" smtClean="0">
              <a:latin typeface="Buxton Sketch" pitchFamily="66" charset="0"/>
            </a:endParaRPr>
          </a:p>
          <a:p>
            <a:r>
              <a:rPr lang="de-CH" dirty="0" err="1" smtClean="0">
                <a:latin typeface="Buxton Sketch" pitchFamily="66" charset="0"/>
              </a:rPr>
              <a:t>Better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indication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of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project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scope</a:t>
            </a:r>
            <a:endParaRPr lang="de-CH" dirty="0" smtClean="0">
              <a:latin typeface="Buxton Sketch" pitchFamily="66" charset="0"/>
            </a:endParaRPr>
          </a:p>
        </p:txBody>
      </p:sp>
      <p:pic>
        <p:nvPicPr>
          <p:cNvPr id="46082" name="Picture 2" descr="C:\Users\IngoPuli\Documents\MasterStudium\Sketching\hybrid_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996952"/>
            <a:ext cx="5188760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67544" y="1340768"/>
            <a:ext cx="2808312" cy="936104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2800" dirty="0" smtClean="0">
                <a:latin typeface="Buxton Sketch" pitchFamily="66" charset="0"/>
                <a:ea typeface="+mj-ea"/>
                <a:cs typeface="+mj-cs"/>
              </a:rPr>
              <a:t>The Real World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uxton Sketch" pitchFamily="66" charset="0"/>
                <a:ea typeface="+mj-ea"/>
                <a:cs typeface="+mj-cs"/>
              </a:rPr>
              <a:t>Hunting</a:t>
            </a:r>
            <a:r>
              <a:rPr kumimoji="0" lang="de-C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uxton Sketch" pitchFamily="66" charset="0"/>
                <a:ea typeface="+mj-ea"/>
                <a:cs typeface="+mj-cs"/>
              </a:rPr>
              <a:t> &amp; </a:t>
            </a:r>
            <a:r>
              <a:rPr kumimoji="0" lang="de-CH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uxton Sketch" pitchFamily="66" charset="0"/>
                <a:ea typeface="+mj-ea"/>
                <a:cs typeface="+mj-cs"/>
              </a:rPr>
              <a:t>Gathering</a:t>
            </a:r>
            <a:endParaRPr kumimoji="0" lang="de-CH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uxton Sketch" pitchFamily="66" charset="0"/>
              <a:ea typeface="+mj-ea"/>
              <a:cs typeface="+mj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987824" y="2708920"/>
            <a:ext cx="3384376" cy="936104"/>
          </a:xfrm>
          <a:prstGeom prst="rect">
            <a:avLst/>
          </a:prstGeom>
        </p:spPr>
        <p:txBody>
          <a:bodyPr vert="horz" lIns="36000" tIns="36000" rIns="36000" bIns="36000" rtlCol="0" anchor="ctr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2800" dirty="0" err="1" smtClean="0">
                <a:latin typeface="Buxton Sketch" pitchFamily="66" charset="0"/>
                <a:ea typeface="+mj-ea"/>
                <a:cs typeface="+mj-cs"/>
              </a:rPr>
              <a:t>Getting</a:t>
            </a:r>
            <a:r>
              <a:rPr lang="de-CH" sz="2800" dirty="0" smtClean="0">
                <a:latin typeface="Buxton Sketch" pitchFamily="66" charset="0"/>
                <a:ea typeface="+mj-ea"/>
                <a:cs typeface="+mj-cs"/>
              </a:rPr>
              <a:t> </a:t>
            </a:r>
            <a:r>
              <a:rPr lang="de-CH" sz="2800" dirty="0" err="1" smtClean="0">
                <a:latin typeface="Buxton Sketch" pitchFamily="66" charset="0"/>
                <a:ea typeface="+mj-ea"/>
                <a:cs typeface="+mj-cs"/>
              </a:rPr>
              <a:t>into</a:t>
            </a:r>
            <a:r>
              <a:rPr lang="de-CH" sz="2800" dirty="0" smtClean="0">
                <a:latin typeface="Buxton Sketch" pitchFamily="66" charset="0"/>
                <a:ea typeface="+mj-ea"/>
                <a:cs typeface="+mj-cs"/>
              </a:rPr>
              <a:t> </a:t>
            </a:r>
            <a:r>
              <a:rPr lang="de-CH" sz="2800" dirty="0" err="1" smtClean="0">
                <a:latin typeface="Buxton Sketch" pitchFamily="66" charset="0"/>
                <a:ea typeface="+mj-ea"/>
                <a:cs typeface="+mj-cs"/>
              </a:rPr>
              <a:t>mood</a:t>
            </a:r>
            <a:endParaRPr lang="de-CH" sz="2800" dirty="0" smtClean="0">
              <a:latin typeface="Buxton Sketch" pitchFamily="66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uxton Sketch" pitchFamily="66" charset="0"/>
                <a:ea typeface="+mj-ea"/>
                <a:cs typeface="+mj-cs"/>
              </a:rPr>
              <a:t>Mood</a:t>
            </a:r>
            <a:r>
              <a:rPr kumimoji="0" lang="de-C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uxton Sketch" pitchFamily="66" charset="0"/>
                <a:ea typeface="+mj-ea"/>
                <a:cs typeface="+mj-cs"/>
              </a:rPr>
              <a:t> </a:t>
            </a:r>
            <a:r>
              <a:rPr kumimoji="0" lang="de-CH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uxton Sketch" pitchFamily="66" charset="0"/>
                <a:ea typeface="+mj-ea"/>
                <a:cs typeface="+mj-cs"/>
              </a:rPr>
              <a:t>boards</a:t>
            </a:r>
            <a:r>
              <a:rPr kumimoji="0" lang="de-C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uxton Sketch" pitchFamily="66" charset="0"/>
                <a:ea typeface="+mj-ea"/>
                <a:cs typeface="+mj-cs"/>
              </a:rPr>
              <a:t>, Design </a:t>
            </a:r>
            <a:r>
              <a:rPr kumimoji="0" lang="de-CH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uxton Sketch" pitchFamily="66" charset="0"/>
                <a:ea typeface="+mj-ea"/>
                <a:cs typeface="+mj-cs"/>
              </a:rPr>
              <a:t>Funnel</a:t>
            </a:r>
            <a:endParaRPr kumimoji="0" lang="de-CH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uxton Sketch" pitchFamily="66" charset="0"/>
              <a:ea typeface="+mj-ea"/>
              <a:cs typeface="+mj-cs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644008" y="5489848"/>
            <a:ext cx="3384376" cy="1368152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2800" dirty="0" err="1" smtClean="0">
                <a:latin typeface="Buxton Sketch" pitchFamily="66" charset="0"/>
                <a:ea typeface="+mj-ea"/>
                <a:cs typeface="+mj-cs"/>
              </a:rPr>
              <a:t>Sketching</a:t>
            </a:r>
            <a:endParaRPr lang="de-CH" sz="2800" dirty="0" smtClean="0">
              <a:latin typeface="Buxton Sketch" pitchFamily="66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uxton Sketch" pitchFamily="66" charset="0"/>
                <a:ea typeface="+mj-ea"/>
                <a:cs typeface="+mj-cs"/>
              </a:rPr>
              <a:t>Draw </a:t>
            </a:r>
            <a:r>
              <a:rPr kumimoji="0" lang="de-CH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uxton Sketch" pitchFamily="66" charset="0"/>
                <a:ea typeface="+mj-ea"/>
                <a:cs typeface="+mj-cs"/>
              </a:rPr>
              <a:t>what</a:t>
            </a:r>
            <a:r>
              <a:rPr kumimoji="0" lang="de-C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uxton Sketch" pitchFamily="66" charset="0"/>
                <a:ea typeface="+mj-ea"/>
                <a:cs typeface="+mj-cs"/>
              </a:rPr>
              <a:t> </a:t>
            </a:r>
            <a:r>
              <a:rPr kumimoji="0" lang="de-CH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uxton Sketch" pitchFamily="66" charset="0"/>
                <a:ea typeface="+mj-ea"/>
                <a:cs typeface="+mj-cs"/>
              </a:rPr>
              <a:t>you</a:t>
            </a:r>
            <a:r>
              <a:rPr kumimoji="0" lang="de-C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uxton Sketch" pitchFamily="66" charset="0"/>
                <a:ea typeface="+mj-ea"/>
                <a:cs typeface="+mj-cs"/>
              </a:rPr>
              <a:t> </a:t>
            </a:r>
            <a:r>
              <a:rPr kumimoji="0" lang="de-CH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uxton Sketch" pitchFamily="66" charset="0"/>
                <a:ea typeface="+mj-ea"/>
                <a:cs typeface="+mj-cs"/>
              </a:rPr>
              <a:t>see</a:t>
            </a:r>
            <a:r>
              <a:rPr kumimoji="0" lang="de-CH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uxton Sketch" pitchFamily="66" charset="0"/>
                <a:ea typeface="+mj-ea"/>
                <a:cs typeface="+mj-cs"/>
              </a:rPr>
              <a:t>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2800" dirty="0" smtClean="0">
                <a:solidFill>
                  <a:srgbClr val="C00000"/>
                </a:solidFill>
                <a:latin typeface="Buxton Sketch" pitchFamily="66" charset="0"/>
                <a:ea typeface="+mj-ea"/>
                <a:cs typeface="+mj-cs"/>
              </a:rPr>
              <a:t>Templates, PowerPoint</a:t>
            </a:r>
            <a:endParaRPr kumimoji="0" lang="de-CH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uxton Sketch" pitchFamily="66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uxton Sketch" pitchFamily="66" charset="0"/>
              <a:ea typeface="+mj-ea"/>
              <a:cs typeface="+mj-cs"/>
            </a:endParaRPr>
          </a:p>
        </p:txBody>
      </p:sp>
      <p:sp>
        <p:nvSpPr>
          <p:cNvPr id="7" name="Nach oben gebogener Pfeil 6"/>
          <p:cNvSpPr/>
          <p:nvPr/>
        </p:nvSpPr>
        <p:spPr>
          <a:xfrm rot="5400000">
            <a:off x="1439652" y="2312876"/>
            <a:ext cx="1224136" cy="144016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Nach oben gebogener Pfeil 7"/>
          <p:cNvSpPr/>
          <p:nvPr/>
        </p:nvSpPr>
        <p:spPr>
          <a:xfrm rot="5400000">
            <a:off x="2843808" y="4581128"/>
            <a:ext cx="1584176" cy="144016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050" name="Picture 2" descr="http://talulahruby.files.wordpress.com/2012/06/canone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1246748" cy="694978"/>
          </a:xfrm>
          <a:prstGeom prst="rect">
            <a:avLst/>
          </a:prstGeom>
          <a:noFill/>
        </p:spPr>
      </p:pic>
      <p:pic>
        <p:nvPicPr>
          <p:cNvPr id="2052" name="Picture 4" descr="http://s3.amazonaws.com/madebymany.com/uploads/pictures/55/quick_sketch_content.jpg?12871597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645024"/>
            <a:ext cx="2442627" cy="1458496"/>
          </a:xfrm>
          <a:prstGeom prst="rect">
            <a:avLst/>
          </a:prstGeom>
          <a:noFill/>
        </p:spPr>
      </p:pic>
      <p:pic>
        <p:nvPicPr>
          <p:cNvPr id="2054" name="Picture 6" descr="http://2.bp.blogspot.com/_1GyCmcakjQU/S8z4IU9uwFI/AAAAAAAAAOo/Dyxv4Khp0UQ/s1600/Sketch-A-Day+%23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0"/>
            <a:ext cx="1956923" cy="1512168"/>
          </a:xfrm>
          <a:prstGeom prst="rect">
            <a:avLst/>
          </a:prstGeom>
          <a:noFill/>
        </p:spPr>
      </p:pic>
      <p:pic>
        <p:nvPicPr>
          <p:cNvPr id="2056" name="Picture 8" descr="http://d1mpb3f4gq7nrb.cloudfront.net/img/toons/cartoon6218.png"/>
          <p:cNvPicPr>
            <a:picLocks noChangeAspect="1" noChangeArrowheads="1"/>
          </p:cNvPicPr>
          <p:nvPr/>
        </p:nvPicPr>
        <p:blipFill>
          <a:blip r:embed="rId5" cstate="print"/>
          <a:srcRect t="9640" b="22878"/>
          <a:stretch>
            <a:fillRect/>
          </a:stretch>
        </p:blipFill>
        <p:spPr bwMode="auto">
          <a:xfrm>
            <a:off x="4716016" y="1268760"/>
            <a:ext cx="2987824" cy="1512168"/>
          </a:xfrm>
          <a:prstGeom prst="rect">
            <a:avLst/>
          </a:prstGeom>
          <a:noFill/>
        </p:spPr>
      </p:pic>
      <p:sp>
        <p:nvSpPr>
          <p:cNvPr id="11" name="Textfeld 10"/>
          <p:cNvSpPr txBox="1"/>
          <p:nvPr/>
        </p:nvSpPr>
        <p:spPr>
          <a:xfrm>
            <a:off x="4427984" y="260648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5400" dirty="0" err="1" smtClean="0">
                <a:solidFill>
                  <a:srgbClr val="C00000"/>
                </a:solidFill>
                <a:latin typeface="Buxton Sketch" pitchFamily="66" charset="0"/>
              </a:rPr>
              <a:t>Summary</a:t>
            </a:r>
            <a:endParaRPr lang="de-CH" sz="4000" dirty="0">
              <a:solidFill>
                <a:srgbClr val="C00000"/>
              </a:solidFill>
              <a:latin typeface="Buxton Sketch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latin typeface="Buxton Sketch" pitchFamily="66" charset="0"/>
              </a:rPr>
              <a:t>Scribble </a:t>
            </a:r>
            <a:r>
              <a:rPr lang="de-CH" dirty="0" err="1" smtClean="0">
                <a:latin typeface="Buxton Sketch" pitchFamily="66" charset="0"/>
              </a:rPr>
              <a:t>Sketching</a:t>
            </a:r>
            <a:endParaRPr lang="de-CH" dirty="0">
              <a:latin typeface="Buxton Sketch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 smtClean="0">
                <a:latin typeface="Buxton Sketch" pitchFamily="66" charset="0"/>
              </a:rPr>
              <a:t>How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it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works</a:t>
            </a:r>
            <a:r>
              <a:rPr lang="de-CH" dirty="0" smtClean="0">
                <a:latin typeface="Buxton Sketch" pitchFamily="66" charset="0"/>
              </a:rPr>
              <a:t>:</a:t>
            </a:r>
          </a:p>
          <a:p>
            <a:pPr lvl="1"/>
            <a:r>
              <a:rPr lang="de-CH" dirty="0" smtClean="0">
                <a:latin typeface="Buxton Sketch" pitchFamily="66" charset="0"/>
              </a:rPr>
              <a:t>Take </a:t>
            </a:r>
            <a:r>
              <a:rPr lang="de-CH" dirty="0" err="1" smtClean="0">
                <a:latin typeface="Buxton Sketch" pitchFamily="66" charset="0"/>
              </a:rPr>
              <a:t>paper</a:t>
            </a:r>
            <a:r>
              <a:rPr lang="de-CH" dirty="0" smtClean="0">
                <a:latin typeface="Buxton Sketch" pitchFamily="66" charset="0"/>
              </a:rPr>
              <a:t> &amp; </a:t>
            </a:r>
            <a:r>
              <a:rPr lang="de-CH" dirty="0" err="1" smtClean="0">
                <a:latin typeface="Buxton Sketch" pitchFamily="66" charset="0"/>
              </a:rPr>
              <a:t>pencil</a:t>
            </a:r>
            <a:endParaRPr lang="de-CH" dirty="0" smtClean="0">
              <a:latin typeface="Buxton Sketch" pitchFamily="66" charset="0"/>
            </a:endParaRPr>
          </a:p>
          <a:p>
            <a:pPr lvl="1"/>
            <a:r>
              <a:rPr lang="de-CH" dirty="0" smtClean="0">
                <a:latin typeface="Buxton Sketch" pitchFamily="66" charset="0"/>
              </a:rPr>
              <a:t>Scribble </a:t>
            </a:r>
            <a:r>
              <a:rPr lang="de-CH" dirty="0" err="1" smtClean="0">
                <a:latin typeface="Buxton Sketch" pitchFamily="66" charset="0"/>
              </a:rPr>
              <a:t>within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b="1" dirty="0" smtClean="0">
                <a:latin typeface="Buxton Sketch" pitchFamily="66" charset="0"/>
              </a:rPr>
              <a:t>30 </a:t>
            </a:r>
            <a:r>
              <a:rPr lang="de-CH" b="1" dirty="0" err="1" smtClean="0">
                <a:latin typeface="Buxton Sketch" pitchFamily="66" charset="0"/>
              </a:rPr>
              <a:t>seconds</a:t>
            </a:r>
            <a:endParaRPr lang="de-CH" b="1" dirty="0" smtClean="0">
              <a:latin typeface="Buxton Sketch" pitchFamily="66" charset="0"/>
            </a:endParaRPr>
          </a:p>
          <a:p>
            <a:pPr lvl="1"/>
            <a:endParaRPr lang="de-CH" b="1" dirty="0" smtClean="0">
              <a:latin typeface="Buxton Sketch" pitchFamily="66" charset="0"/>
            </a:endParaRPr>
          </a:p>
          <a:p>
            <a:r>
              <a:rPr lang="de-CH" dirty="0" err="1" smtClean="0">
                <a:latin typeface="Buxton Sketch" pitchFamily="66" charset="0"/>
              </a:rPr>
              <a:t>Identify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key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features</a:t>
            </a:r>
            <a:endParaRPr lang="de-CH" dirty="0" smtClean="0">
              <a:latin typeface="Buxton Sketch" pitchFamily="66" charset="0"/>
            </a:endParaRPr>
          </a:p>
          <a:p>
            <a:endParaRPr lang="de-CH" dirty="0" smtClean="0">
              <a:latin typeface="Buxton Sketch" pitchFamily="66" charset="0"/>
            </a:endParaRPr>
          </a:p>
          <a:p>
            <a:r>
              <a:rPr lang="de-CH" dirty="0" err="1" smtClean="0">
                <a:latin typeface="Buxton Sketch" pitchFamily="66" charset="0"/>
              </a:rPr>
              <a:t>Remember</a:t>
            </a:r>
            <a:r>
              <a:rPr lang="de-CH" dirty="0" smtClean="0">
                <a:latin typeface="Buxton Sketch" pitchFamily="66" charset="0"/>
              </a:rPr>
              <a:t> cool </a:t>
            </a:r>
            <a:r>
              <a:rPr lang="de-CH" dirty="0" err="1" smtClean="0">
                <a:latin typeface="Buxton Sketch" pitchFamily="66" charset="0"/>
              </a:rPr>
              <a:t>things</a:t>
            </a:r>
            <a:endParaRPr lang="de-CH" dirty="0" smtClean="0">
              <a:latin typeface="Buxton Sketch" pitchFamily="66" charset="0"/>
            </a:endParaRPr>
          </a:p>
          <a:p>
            <a:pPr>
              <a:buNone/>
            </a:pPr>
            <a:endParaRPr lang="de-CH" b="1" dirty="0" smtClean="0">
              <a:latin typeface="Buxton Sketch" pitchFamily="66" charset="0"/>
            </a:endParaRPr>
          </a:p>
          <a:p>
            <a:endParaRPr lang="de-CH" dirty="0" smtClean="0">
              <a:latin typeface="Buxton Sketch" pitchFamily="66" charset="0"/>
            </a:endParaRPr>
          </a:p>
          <a:p>
            <a:endParaRPr lang="de-CH" dirty="0">
              <a:latin typeface="Buxton Sketch" pitchFamily="66" charset="0"/>
            </a:endParaRPr>
          </a:p>
        </p:txBody>
      </p:sp>
      <p:pic>
        <p:nvPicPr>
          <p:cNvPr id="4" name="Picture 2" descr="C:\Users\IngoPuli\Documents\MasterStudium\Sketching\scribble_s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412776"/>
            <a:ext cx="3217829" cy="4826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latin typeface="Buxton Sketch" pitchFamily="66" charset="0"/>
              </a:rPr>
              <a:t>Scribble </a:t>
            </a:r>
            <a:r>
              <a:rPr lang="de-CH" dirty="0" err="1" smtClean="0">
                <a:latin typeface="Buxton Sketch" pitchFamily="66" charset="0"/>
              </a:rPr>
              <a:t>Sketching</a:t>
            </a:r>
            <a:r>
              <a:rPr lang="de-CH" dirty="0" smtClean="0">
                <a:latin typeface="Buxton Sketch" pitchFamily="66" charset="0"/>
              </a:rPr>
              <a:t> - Tools</a:t>
            </a:r>
            <a:endParaRPr lang="de-CH" dirty="0">
              <a:latin typeface="Buxton Sketch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latin typeface="Buxton Sketch" pitchFamily="66" charset="0"/>
              </a:rPr>
              <a:t>iPad</a:t>
            </a:r>
            <a:r>
              <a:rPr lang="en-US" dirty="0" smtClean="0">
                <a:latin typeface="Buxton Sketch" pitchFamily="66" charset="0"/>
              </a:rPr>
              <a:t> App: Scribble (</a:t>
            </a:r>
            <a:r>
              <a:rPr lang="en-US" dirty="0" err="1" smtClean="0">
                <a:latin typeface="Buxton Sketch" pitchFamily="66" charset="0"/>
              </a:rPr>
              <a:t>Lite</a:t>
            </a:r>
            <a:r>
              <a:rPr lang="en-US" dirty="0" smtClean="0">
                <a:latin typeface="Buxton Sketch" pitchFamily="66" charset="0"/>
              </a:rPr>
              <a:t>)</a:t>
            </a:r>
          </a:p>
          <a:p>
            <a:endParaRPr lang="en-US" dirty="0" smtClean="0">
              <a:latin typeface="Buxton Sketch" pitchFamily="66" charset="0"/>
            </a:endParaRPr>
          </a:p>
          <a:p>
            <a:r>
              <a:rPr lang="en-US" dirty="0" smtClean="0">
                <a:latin typeface="Buxton Sketch" pitchFamily="66" charset="0"/>
              </a:rPr>
              <a:t>Android App: Draw and Share</a:t>
            </a:r>
          </a:p>
          <a:p>
            <a:endParaRPr lang="en-US" dirty="0" smtClean="0">
              <a:latin typeface="Buxton Sketch" pitchFamily="66" charset="0"/>
            </a:endParaRPr>
          </a:p>
          <a:p>
            <a:r>
              <a:rPr lang="en-US" dirty="0" smtClean="0">
                <a:latin typeface="Buxton Sketch" pitchFamily="66" charset="0"/>
              </a:rPr>
              <a:t>Web Application: </a:t>
            </a:r>
            <a:br>
              <a:rPr lang="en-US" dirty="0" smtClean="0">
                <a:latin typeface="Buxton Sketch" pitchFamily="66" charset="0"/>
              </a:rPr>
            </a:br>
            <a:r>
              <a:rPr lang="en-US" dirty="0" smtClean="0">
                <a:latin typeface="Buxton Sketch" pitchFamily="66" charset="0"/>
                <a:hlinkClick r:id="rId2" tooltip="http://www.zefrank.com/scribbler/"/>
              </a:rPr>
              <a:t>http://www.zefrank.com/scribbler/</a:t>
            </a:r>
            <a:endParaRPr lang="en-US" dirty="0" smtClean="0">
              <a:latin typeface="Buxton Sketch" pitchFamily="66" charset="0"/>
            </a:endParaRPr>
          </a:p>
          <a:p>
            <a:endParaRPr lang="en-US" dirty="0" smtClean="0">
              <a:latin typeface="Buxton Sketch" pitchFamily="66" charset="0"/>
            </a:endParaRPr>
          </a:p>
          <a:p>
            <a:r>
              <a:rPr lang="en-US" dirty="0" smtClean="0">
                <a:latin typeface="Buxton Sketch" pitchFamily="66" charset="0"/>
              </a:rPr>
              <a:t>Microsoft OneNote</a:t>
            </a:r>
          </a:p>
          <a:p>
            <a:pPr>
              <a:buNone/>
            </a:pPr>
            <a:endParaRPr lang="de-CH" dirty="0">
              <a:latin typeface="Buxton Sketch" pitchFamily="66" charset="0"/>
            </a:endParaRPr>
          </a:p>
        </p:txBody>
      </p:sp>
      <p:pic>
        <p:nvPicPr>
          <p:cNvPr id="23554" name="Picture 2" descr="http://cdn7.staztic.com/app/a/911/911052/draw-and-share-pro-790030-7-s-307x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700808"/>
            <a:ext cx="2204095" cy="36758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latin typeface="Buxton Sketch" pitchFamily="66" charset="0"/>
              </a:rPr>
              <a:t>Scribble </a:t>
            </a:r>
            <a:r>
              <a:rPr lang="de-CH" dirty="0" err="1" smtClean="0">
                <a:latin typeface="Buxton Sketch" pitchFamily="66" charset="0"/>
              </a:rPr>
              <a:t>Sketching</a:t>
            </a:r>
            <a:r>
              <a:rPr lang="de-CH" dirty="0" smtClean="0">
                <a:latin typeface="Buxton Sketch" pitchFamily="66" charset="0"/>
              </a:rPr>
              <a:t> – OneNote </a:t>
            </a:r>
            <a:r>
              <a:rPr lang="de-CH" dirty="0" err="1" smtClean="0">
                <a:latin typeface="Buxton Sketch" pitchFamily="66" charset="0"/>
              </a:rPr>
              <a:t>Example</a:t>
            </a:r>
            <a:endParaRPr lang="de-CH" dirty="0">
              <a:latin typeface="Buxton Sketch" pitchFamily="66" charset="0"/>
            </a:endParaRPr>
          </a:p>
        </p:txBody>
      </p:sp>
      <p:pic>
        <p:nvPicPr>
          <p:cNvPr id="15362" name="Picture 2" descr="C:\Users\IngoPuli\Documents\MasterStudium\Sketching\screenshot_scribble_oneno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5870345" cy="4786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latin typeface="Buxton Sketch" pitchFamily="66" charset="0"/>
              </a:rPr>
              <a:t>Sampling </a:t>
            </a:r>
            <a:r>
              <a:rPr lang="de-CH" dirty="0" err="1" smtClean="0">
                <a:latin typeface="Buxton Sketch" pitchFamily="66" charset="0"/>
              </a:rPr>
              <a:t>with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cameras</a:t>
            </a:r>
            <a:endParaRPr lang="de-CH" dirty="0">
              <a:latin typeface="Buxton Sketch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Buxton Sketch" pitchFamily="66" charset="0"/>
              </a:rPr>
              <a:t>Become </a:t>
            </a:r>
            <a:r>
              <a:rPr lang="en-US" dirty="0" smtClean="0">
                <a:latin typeface="Buxton Sketch" pitchFamily="66" charset="0"/>
              </a:rPr>
              <a:t>a hunter and gatherer</a:t>
            </a:r>
          </a:p>
          <a:p>
            <a:endParaRPr lang="de-CH" dirty="0" smtClean="0">
              <a:latin typeface="Buxton Sketch" pitchFamily="66" charset="0"/>
            </a:endParaRPr>
          </a:p>
          <a:p>
            <a:r>
              <a:rPr lang="de-CH" dirty="0" smtClean="0">
                <a:latin typeface="Buxton Sketch" pitchFamily="66" charset="0"/>
              </a:rPr>
              <a:t>Take </a:t>
            </a:r>
            <a:r>
              <a:rPr lang="de-CH" dirty="0" err="1" smtClean="0">
                <a:latin typeface="Buxton Sketch" pitchFamily="66" charset="0"/>
              </a:rPr>
              <a:t>pictures</a:t>
            </a:r>
            <a:r>
              <a:rPr lang="de-CH" dirty="0" smtClean="0">
                <a:latin typeface="Buxton Sketch" pitchFamily="66" charset="0"/>
              </a:rPr>
              <a:t> </a:t>
            </a:r>
            <a:r>
              <a:rPr lang="de-CH" dirty="0" err="1" smtClean="0">
                <a:latin typeface="Buxton Sketch" pitchFamily="66" charset="0"/>
              </a:rPr>
              <a:t>that</a:t>
            </a:r>
            <a:endParaRPr lang="de-CH" dirty="0" smtClean="0">
              <a:latin typeface="Buxton Sketch" pitchFamily="66" charset="0"/>
            </a:endParaRPr>
          </a:p>
          <a:p>
            <a:endParaRPr lang="de-CH" dirty="0" smtClean="0">
              <a:latin typeface="Buxton Sketch" pitchFamily="66" charset="0"/>
            </a:endParaRPr>
          </a:p>
          <a:p>
            <a:pPr lvl="1"/>
            <a:r>
              <a:rPr lang="de-CH" dirty="0" err="1" smtClean="0">
                <a:latin typeface="Buxton Sketch" pitchFamily="66" charset="0"/>
              </a:rPr>
              <a:t>Irritate</a:t>
            </a:r>
            <a:endParaRPr lang="de-CH" dirty="0" smtClean="0">
              <a:latin typeface="Buxton Sketch" pitchFamily="66" charset="0"/>
            </a:endParaRPr>
          </a:p>
          <a:p>
            <a:pPr lvl="1"/>
            <a:endParaRPr lang="de-CH" dirty="0" smtClean="0">
              <a:latin typeface="Buxton Sketch" pitchFamily="66" charset="0"/>
            </a:endParaRPr>
          </a:p>
          <a:p>
            <a:pPr lvl="1"/>
            <a:r>
              <a:rPr lang="de-CH" dirty="0" err="1" smtClean="0">
                <a:latin typeface="Buxton Sketch" pitchFamily="66" charset="0"/>
              </a:rPr>
              <a:t>Impress</a:t>
            </a:r>
            <a:endParaRPr lang="de-CH" dirty="0" smtClean="0">
              <a:latin typeface="Buxton Sketch" pitchFamily="66" charset="0"/>
            </a:endParaRPr>
          </a:p>
          <a:p>
            <a:pPr lvl="1">
              <a:buNone/>
            </a:pPr>
            <a:endParaRPr lang="de-CH" dirty="0" smtClean="0">
              <a:latin typeface="Buxton Sketch" pitchFamily="66" charset="0"/>
            </a:endParaRPr>
          </a:p>
          <a:p>
            <a:pPr lvl="1"/>
            <a:r>
              <a:rPr lang="de-CH" dirty="0" err="1" smtClean="0">
                <a:latin typeface="Buxton Sketch" pitchFamily="66" charset="0"/>
              </a:rPr>
              <a:t>Inspire</a:t>
            </a:r>
            <a:endParaRPr lang="de-CH" dirty="0">
              <a:latin typeface="Buxton Sketch" pitchFamily="66" charset="0"/>
            </a:endParaRPr>
          </a:p>
        </p:txBody>
      </p:sp>
      <p:pic>
        <p:nvPicPr>
          <p:cNvPr id="22530" name="Picture 2" descr="http://technabob.com/blog/wp-content/uploads/2011/11/mmi_cam_smartphone_remote_cam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924944"/>
            <a:ext cx="3705474" cy="3452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latin typeface="Buxton Sketch" pitchFamily="66" charset="0"/>
              </a:rPr>
              <a:t>Sampling – </a:t>
            </a:r>
            <a:r>
              <a:rPr lang="de-CH" dirty="0" err="1" smtClean="0">
                <a:latin typeface="Buxton Sketch" pitchFamily="66" charset="0"/>
              </a:rPr>
              <a:t>Example</a:t>
            </a:r>
            <a:r>
              <a:rPr lang="de-CH" dirty="0" smtClean="0">
                <a:latin typeface="Buxton Sketch" pitchFamily="66" charset="0"/>
              </a:rPr>
              <a:t> 1</a:t>
            </a:r>
            <a:endParaRPr lang="de-CH" dirty="0">
              <a:latin typeface="Buxton Sketch" pitchFamily="66" charset="0"/>
            </a:endParaRPr>
          </a:p>
        </p:txBody>
      </p:sp>
      <p:pic>
        <p:nvPicPr>
          <p:cNvPr id="17410" name="Picture 2" descr="C:\Users\IngoPuli\Documents\MasterStudium\Sketching\photo_train_s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44824"/>
            <a:ext cx="5715000" cy="4419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latin typeface="Buxton Sketch" pitchFamily="66" charset="0"/>
              </a:rPr>
              <a:t>Sampling – </a:t>
            </a:r>
            <a:r>
              <a:rPr lang="de-CH" dirty="0" err="1" smtClean="0">
                <a:latin typeface="Buxton Sketch" pitchFamily="66" charset="0"/>
              </a:rPr>
              <a:t>Example</a:t>
            </a:r>
            <a:r>
              <a:rPr lang="de-CH" dirty="0" smtClean="0">
                <a:latin typeface="Buxton Sketch" pitchFamily="66" charset="0"/>
              </a:rPr>
              <a:t> 2</a:t>
            </a:r>
            <a:endParaRPr lang="de-CH" dirty="0">
              <a:latin typeface="Buxton Sketch" pitchFamily="66" charset="0"/>
            </a:endParaRPr>
          </a:p>
        </p:txBody>
      </p:sp>
      <p:pic>
        <p:nvPicPr>
          <p:cNvPr id="18434" name="Picture 2" descr="C:\Users\IngoPuli\Documents\MasterStudium\Sketching\photo_scribble_a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7"/>
            <a:ext cx="6984776" cy="4656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</Words>
  <Application>Microsoft Office PowerPoint</Application>
  <PresentationFormat>Bildschirmpräsentation (4:3)</PresentationFormat>
  <Paragraphs>127</Paragraphs>
  <Slides>32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3" baseType="lpstr">
      <vt:lpstr>Larissa-Design</vt:lpstr>
      <vt:lpstr>Sketching Basics</vt:lpstr>
      <vt:lpstr>Folie 2</vt:lpstr>
      <vt:lpstr>Folie 3</vt:lpstr>
      <vt:lpstr>Scribble Sketching</vt:lpstr>
      <vt:lpstr>Scribble Sketching - Tools</vt:lpstr>
      <vt:lpstr>Scribble Sketching – OneNote Example</vt:lpstr>
      <vt:lpstr>Sampling with cameras</vt:lpstr>
      <vt:lpstr>Sampling – Example 1</vt:lpstr>
      <vt:lpstr>Sampling – Example 2</vt:lpstr>
      <vt:lpstr>Building Collections</vt:lpstr>
      <vt:lpstr>Collections - Examples</vt:lpstr>
      <vt:lpstr>Folie 12</vt:lpstr>
      <vt:lpstr>Mood Boards</vt:lpstr>
      <vt:lpstr>Mood Boards - Examples</vt:lpstr>
      <vt:lpstr>The Design Funnel</vt:lpstr>
      <vt:lpstr>Design Funnel – Example</vt:lpstr>
      <vt:lpstr>Folie 17</vt:lpstr>
      <vt:lpstr>Draw what you see</vt:lpstr>
      <vt:lpstr>Draw what you see - Example</vt:lpstr>
      <vt:lpstr>Building a library</vt:lpstr>
      <vt:lpstr>Library – common objects</vt:lpstr>
      <vt:lpstr>Library – emotions</vt:lpstr>
      <vt:lpstr>Library – bodies and emotions</vt:lpstr>
      <vt:lpstr>Annotations and Arrows</vt:lpstr>
      <vt:lpstr>Annotations and Arrows - Example</vt:lpstr>
      <vt:lpstr>Sketching with PowerPoint</vt:lpstr>
      <vt:lpstr>Sketching with PowerPoint - Example</vt:lpstr>
      <vt:lpstr>Using Sticky Notes</vt:lpstr>
      <vt:lpstr>Using Templates</vt:lpstr>
      <vt:lpstr>Templates: Photo Tracing</vt:lpstr>
      <vt:lpstr>Templates: Hybrid Sketching</vt:lpstr>
      <vt:lpstr>Folie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Sketching Basics</dc:title>
  <dc:creator>IngoPuli</dc:creator>
  <cp:lastModifiedBy>IngoPuli</cp:lastModifiedBy>
  <cp:revision>92</cp:revision>
  <dcterms:created xsi:type="dcterms:W3CDTF">2013-05-15T12:43:16Z</dcterms:created>
  <dcterms:modified xsi:type="dcterms:W3CDTF">2013-05-16T12:23:48Z</dcterms:modified>
</cp:coreProperties>
</file>