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8" r:id="rId2"/>
    <p:sldId id="259" r:id="rId3"/>
  </p:sldIdLst>
  <p:sldSz cx="7559675" cy="5346700"/>
  <p:notesSz cx="4565650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6" userDrawn="1">
          <p15:clr>
            <a:srgbClr val="A4A3A4"/>
          </p15:clr>
        </p15:guide>
        <p15:guide id="3" orient="horz" pos="1684" userDrawn="1">
          <p15:clr>
            <a:srgbClr val="A4A3A4"/>
          </p15:clr>
        </p15:guide>
        <p15:guide id="4" orient="horz" pos="3272" userDrawn="1">
          <p15:clr>
            <a:srgbClr val="A4A3A4"/>
          </p15:clr>
        </p15:guide>
        <p15:guide id="5" pos="113" userDrawn="1">
          <p15:clr>
            <a:srgbClr val="A4A3A4"/>
          </p15:clr>
        </p15:guide>
        <p15:guide id="6" pos="4649" userDrawn="1">
          <p15:clr>
            <a:srgbClr val="A4A3A4"/>
          </p15:clr>
        </p15:guide>
        <p15:guide id="7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4641" autoAdjust="0"/>
  </p:normalViewPr>
  <p:slideViewPr>
    <p:cSldViewPr snapToGrid="0">
      <p:cViewPr>
        <p:scale>
          <a:sx n="121" d="100"/>
          <a:sy n="121" d="100"/>
        </p:scale>
        <p:origin x="-684" y="-72"/>
      </p:cViewPr>
      <p:guideLst>
        <p:guide orient="horz" pos="96"/>
        <p:guide orient="horz" pos="1684"/>
        <p:guide orient="horz" pos="3272"/>
        <p:guide pos="113"/>
        <p:guide pos="464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585639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r">
              <a:defRPr sz="800"/>
            </a:lvl1pPr>
          </a:lstStyle>
          <a:p>
            <a:fld id="{2BCAF7A6-50D6-46E5-B0F5-6FED98734D3F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850900"/>
            <a:ext cx="323850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097" tIns="31048" rIns="62097" bIns="31048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6354" y="3271106"/>
            <a:ext cx="3652946" cy="2676455"/>
          </a:xfrm>
          <a:prstGeom prst="rect">
            <a:avLst/>
          </a:prstGeom>
        </p:spPr>
        <p:txBody>
          <a:bodyPr vert="horz" lIns="62097" tIns="31048" rIns="62097" bIns="310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585639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r">
              <a:defRPr sz="800"/>
            </a:lvl1pPr>
          </a:lstStyle>
          <a:p>
            <a:fld id="{5A63152D-FDD9-4B5A-94AE-19E0F8B0BF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28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3575" y="850900"/>
            <a:ext cx="3238500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3152D-FDD9-4B5A-94AE-19E0F8B0BF2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0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5027"/>
            <a:ext cx="6425724" cy="1861444"/>
          </a:xfrm>
        </p:spPr>
        <p:txBody>
          <a:bodyPr anchor="b"/>
          <a:lstStyle>
            <a:lvl1pPr algn="ctr"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808256"/>
            <a:ext cx="5669756" cy="1290881"/>
          </a:xfrm>
        </p:spPr>
        <p:txBody>
          <a:bodyPr/>
          <a:lstStyle>
            <a:lvl1pPr marL="0" indent="0" algn="ctr">
              <a:buNone/>
              <a:defRPr sz="1871"/>
            </a:lvl1pPr>
            <a:lvl2pPr marL="356433" indent="0" algn="ctr">
              <a:buNone/>
              <a:defRPr sz="1559"/>
            </a:lvl2pPr>
            <a:lvl3pPr marL="712866" indent="0" algn="ctr">
              <a:buNone/>
              <a:defRPr sz="1403"/>
            </a:lvl3pPr>
            <a:lvl4pPr marL="1069299" indent="0" algn="ctr">
              <a:buNone/>
              <a:defRPr sz="1247"/>
            </a:lvl4pPr>
            <a:lvl5pPr marL="1425732" indent="0" algn="ctr">
              <a:buNone/>
              <a:defRPr sz="1247"/>
            </a:lvl5pPr>
            <a:lvl6pPr marL="1782166" indent="0" algn="ctr">
              <a:buNone/>
              <a:defRPr sz="1247"/>
            </a:lvl6pPr>
            <a:lvl7pPr marL="2138599" indent="0" algn="ctr">
              <a:buNone/>
              <a:defRPr sz="1247"/>
            </a:lvl7pPr>
            <a:lvl8pPr marL="2495032" indent="0" algn="ctr">
              <a:buNone/>
              <a:defRPr sz="1247"/>
            </a:lvl8pPr>
            <a:lvl9pPr marL="2851465" indent="0" algn="ctr">
              <a:buNone/>
              <a:defRPr sz="124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32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4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4662"/>
            <a:ext cx="1630055" cy="45310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62"/>
            <a:ext cx="4795669" cy="45310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54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86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32964"/>
            <a:ext cx="6520220" cy="2224078"/>
          </a:xfrm>
        </p:spPr>
        <p:txBody>
          <a:bodyPr anchor="b"/>
          <a:lstStyle>
            <a:lvl1pPr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78083"/>
            <a:ext cx="6520220" cy="1169590"/>
          </a:xfrm>
        </p:spPr>
        <p:txBody>
          <a:bodyPr/>
          <a:lstStyle>
            <a:lvl1pPr marL="0" indent="0">
              <a:buNone/>
              <a:defRPr sz="1871">
                <a:solidFill>
                  <a:schemeClr val="tx1"/>
                </a:solidFill>
              </a:defRPr>
            </a:lvl1pPr>
            <a:lvl2pPr marL="356433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2pPr>
            <a:lvl3pPr marL="71286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0692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4pPr>
            <a:lvl5pPr marL="14257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5pPr>
            <a:lvl6pPr marL="17821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6pPr>
            <a:lvl7pPr marL="21385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7pPr>
            <a:lvl8pPr marL="24950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8pPr>
            <a:lvl9pPr marL="2851465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17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57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4664"/>
            <a:ext cx="6520220" cy="10334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10685"/>
            <a:ext cx="3198096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53031"/>
            <a:ext cx="3198096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10685"/>
            <a:ext cx="3213847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53031"/>
            <a:ext cx="3213847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89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1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6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9827"/>
            <a:ext cx="3827085" cy="3799622"/>
          </a:xfrm>
        </p:spPr>
        <p:txBody>
          <a:bodyPr/>
          <a:lstStyle>
            <a:lvl1pPr>
              <a:defRPr sz="2495"/>
            </a:lvl1pPr>
            <a:lvl2pPr>
              <a:defRPr sz="2183"/>
            </a:lvl2pPr>
            <a:lvl3pPr>
              <a:defRPr sz="1871"/>
            </a:lvl3pPr>
            <a:lvl4pPr>
              <a:defRPr sz="1559"/>
            </a:lvl4pPr>
            <a:lvl5pPr>
              <a:defRPr sz="1559"/>
            </a:lvl5pPr>
            <a:lvl6pPr>
              <a:defRPr sz="1559"/>
            </a:lvl6pPr>
            <a:lvl7pPr>
              <a:defRPr sz="1559"/>
            </a:lvl7pPr>
            <a:lvl8pPr>
              <a:defRPr sz="1559"/>
            </a:lvl8pPr>
            <a:lvl9pPr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9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9827"/>
            <a:ext cx="3827085" cy="3799622"/>
          </a:xfrm>
        </p:spPr>
        <p:txBody>
          <a:bodyPr anchor="t"/>
          <a:lstStyle>
            <a:lvl1pPr marL="0" indent="0">
              <a:buNone/>
              <a:defRPr sz="2495"/>
            </a:lvl1pPr>
            <a:lvl2pPr marL="356433" indent="0">
              <a:buNone/>
              <a:defRPr sz="2183"/>
            </a:lvl2pPr>
            <a:lvl3pPr marL="712866" indent="0">
              <a:buNone/>
              <a:defRPr sz="1871"/>
            </a:lvl3pPr>
            <a:lvl4pPr marL="1069299" indent="0">
              <a:buNone/>
              <a:defRPr sz="1559"/>
            </a:lvl4pPr>
            <a:lvl5pPr marL="1425732" indent="0">
              <a:buNone/>
              <a:defRPr sz="1559"/>
            </a:lvl5pPr>
            <a:lvl6pPr marL="1782166" indent="0">
              <a:buNone/>
              <a:defRPr sz="1559"/>
            </a:lvl6pPr>
            <a:lvl7pPr marL="2138599" indent="0">
              <a:buNone/>
              <a:defRPr sz="1559"/>
            </a:lvl7pPr>
            <a:lvl8pPr marL="2495032" indent="0">
              <a:buNone/>
              <a:defRPr sz="1559"/>
            </a:lvl8pPr>
            <a:lvl9pPr marL="2851465" indent="0">
              <a:buNone/>
              <a:defRPr sz="155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6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4664"/>
            <a:ext cx="6520220" cy="1033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23311"/>
            <a:ext cx="6520220" cy="3392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55600"/>
            <a:ext cx="2551390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24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2866" rtl="0" eaLnBrk="1" latinLnBrk="0" hangingPunct="1">
        <a:lnSpc>
          <a:spcPct val="90000"/>
        </a:lnSpc>
        <a:spcBef>
          <a:spcPct val="0"/>
        </a:spcBef>
        <a:buNone/>
        <a:defRPr sz="3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217" indent="-178217" algn="l" defTabSz="712866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891083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247516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603949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9603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316815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673248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30296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1pPr>
      <a:lvl2pPr marL="356433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7128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3pPr>
      <a:lvl4pPr marL="10692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4257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7821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1385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4950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2851465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8"/>
          <p:cNvGrpSpPr/>
          <p:nvPr/>
        </p:nvGrpSpPr>
        <p:grpSpPr>
          <a:xfrm>
            <a:off x="191322" y="152400"/>
            <a:ext cx="7188966" cy="5050823"/>
            <a:chOff x="494851" y="279699"/>
            <a:chExt cx="6480000" cy="4349200"/>
          </a:xfrm>
        </p:grpSpPr>
        <p:sp>
          <p:nvSpPr>
            <p:cNvPr id="12" name="Rechteck 9"/>
            <p:cNvSpPr/>
            <p:nvPr/>
          </p:nvSpPr>
          <p:spPr>
            <a:xfrm>
              <a:off x="5378822" y="569010"/>
              <a:ext cx="1596028" cy="4022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sp>
          <p:nvSpPr>
            <p:cNvPr id="13" name="Textfeld 6"/>
            <p:cNvSpPr txBox="1"/>
            <p:nvPr/>
          </p:nvSpPr>
          <p:spPr>
            <a:xfrm>
              <a:off x="494851" y="279699"/>
              <a:ext cx="6480000" cy="32321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 err="1" smtClean="0">
                  <a:solidFill>
                    <a:schemeClr val="bg1"/>
                  </a:solidFill>
                </a:rPr>
                <a:t>Red</a:t>
              </a:r>
              <a:r>
                <a:rPr lang="de-DE" sz="1839" b="1" dirty="0">
                  <a:solidFill>
                    <a:schemeClr val="bg1"/>
                  </a:solidFill>
                </a:rPr>
                <a:t> </a:t>
              </a:r>
              <a:r>
                <a:rPr lang="en-GB" sz="1839" b="1" dirty="0" smtClean="0">
                  <a:solidFill>
                    <a:schemeClr val="bg1"/>
                  </a:solidFill>
                </a:rPr>
                <a:t>pedestrian</a:t>
              </a:r>
              <a:r>
                <a:rPr lang="de-DE" sz="1839" b="1" dirty="0" smtClean="0">
                  <a:solidFill>
                    <a:schemeClr val="bg1"/>
                  </a:solidFill>
                </a:rPr>
                <a:t> light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7"/>
            <p:cNvSpPr txBox="1"/>
            <p:nvPr/>
          </p:nvSpPr>
          <p:spPr>
            <a:xfrm>
              <a:off x="5378823" y="613808"/>
              <a:ext cx="1596027" cy="40150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Situation: </a:t>
              </a:r>
            </a:p>
            <a:p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 person wants to walk over a street and has to wait for the lights to turn green</a:t>
              </a:r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Target Group:</a:t>
              </a:r>
            </a:p>
            <a:p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Pedestrians</a:t>
              </a:r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Setting:</a:t>
              </a:r>
            </a:p>
            <a:p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City traffic. Pedestrian lights with long red phase</a:t>
              </a:r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Themes: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Games to motivate pedestrians to wait at the red phase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Show News 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Show statistics about the number of pedestrians who already passed the lights.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Show  remaining waiting time</a:t>
              </a:r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Rechteck 5"/>
            <p:cNvSpPr/>
            <p:nvPr/>
          </p:nvSpPr>
          <p:spPr>
            <a:xfrm>
              <a:off x="494851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cxnSp>
          <p:nvCxnSpPr>
            <p:cNvPr id="16" name="Gerader Verbinder 2"/>
            <p:cNvCxnSpPr/>
            <p:nvPr/>
          </p:nvCxnSpPr>
          <p:spPr>
            <a:xfrm flipV="1">
              <a:off x="5378823" y="490760"/>
              <a:ext cx="0" cy="412427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 descr="Close Up Of Red Traffic Light on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9" r="16229"/>
          <a:stretch/>
        </p:blipFill>
        <p:spPr bwMode="auto">
          <a:xfrm>
            <a:off x="191322" y="527759"/>
            <a:ext cx="5418318" cy="463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9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6"/>
          <p:cNvGrpSpPr/>
          <p:nvPr/>
        </p:nvGrpSpPr>
        <p:grpSpPr>
          <a:xfrm>
            <a:off x="201706" y="154674"/>
            <a:ext cx="7153836" cy="5037352"/>
            <a:chOff x="570154" y="279699"/>
            <a:chExt cx="6480002" cy="4349614"/>
          </a:xfrm>
        </p:grpSpPr>
        <p:grpSp>
          <p:nvGrpSpPr>
            <p:cNvPr id="13" name="Gruppieren 3"/>
            <p:cNvGrpSpPr/>
            <p:nvPr/>
          </p:nvGrpSpPr>
          <p:grpSpPr>
            <a:xfrm>
              <a:off x="570154" y="519892"/>
              <a:ext cx="4066392" cy="4109421"/>
              <a:chOff x="570154" y="519892"/>
              <a:chExt cx="4066392" cy="4109421"/>
            </a:xfrm>
          </p:grpSpPr>
          <p:sp>
            <p:nvSpPr>
              <p:cNvPr id="21" name="Rechteck 16"/>
              <p:cNvSpPr/>
              <p:nvPr/>
            </p:nvSpPr>
            <p:spPr>
              <a:xfrm>
                <a:off x="570154" y="581387"/>
                <a:ext cx="4066391" cy="4021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1839" dirty="0"/>
              </a:p>
            </p:txBody>
          </p:sp>
          <p:cxnSp>
            <p:nvCxnSpPr>
              <p:cNvPr id="22" name="Gerader Verbinder 2"/>
              <p:cNvCxnSpPr/>
              <p:nvPr/>
            </p:nvCxnSpPr>
            <p:spPr>
              <a:xfrm flipV="1">
                <a:off x="4636546" y="519892"/>
                <a:ext cx="0" cy="4109421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feld 17"/>
            <p:cNvSpPr txBox="1"/>
            <p:nvPr/>
          </p:nvSpPr>
          <p:spPr>
            <a:xfrm>
              <a:off x="570156" y="279699"/>
              <a:ext cx="6480000" cy="32432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 err="1">
                  <a:solidFill>
                    <a:schemeClr val="bg1"/>
                  </a:solidFill>
                </a:rPr>
                <a:t>Red</a:t>
              </a:r>
              <a:r>
                <a:rPr lang="de-DE" sz="1839" b="1" dirty="0">
                  <a:solidFill>
                    <a:schemeClr val="bg1"/>
                  </a:solidFill>
                </a:rPr>
                <a:t> </a:t>
              </a:r>
              <a:r>
                <a:rPr lang="en-GB" sz="1839" b="1" dirty="0">
                  <a:solidFill>
                    <a:schemeClr val="bg1"/>
                  </a:solidFill>
                </a:rPr>
                <a:t>pedestrian</a:t>
              </a:r>
              <a:r>
                <a:rPr lang="de-DE" sz="1839" b="1" dirty="0">
                  <a:solidFill>
                    <a:schemeClr val="bg1"/>
                  </a:solidFill>
                </a:rPr>
                <a:t> light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feld 18"/>
            <p:cNvSpPr txBox="1"/>
            <p:nvPr/>
          </p:nvSpPr>
          <p:spPr>
            <a:xfrm>
              <a:off x="570155" y="649031"/>
              <a:ext cx="4066390" cy="1301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GB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want to cross a huge intersection and have to wait at the lights. Quickly you get bored from the waiting time and start looking for a gap to cross the street. It is difficult to motivate pedestrians to wait at the red lights instead of crossin</a:t>
              </a:r>
              <a:r>
                <a:rPr lang="en-GB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 the intersection. Local points of attraction can minimize the feeling to waste time at the red lights.</a:t>
              </a:r>
              <a:endParaRPr lang="de-DE" sz="1226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Rechteck 19"/>
            <p:cNvSpPr/>
            <p:nvPr/>
          </p:nvSpPr>
          <p:spPr>
            <a:xfrm>
              <a:off x="570156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</p:grpSp>
      <p:sp>
        <p:nvSpPr>
          <p:cNvPr id="2" name="Rectangle 1"/>
          <p:cNvSpPr/>
          <p:nvPr/>
        </p:nvSpPr>
        <p:spPr>
          <a:xfrm>
            <a:off x="296985" y="2743200"/>
            <a:ext cx="4298461" cy="2313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351692" y="2782277"/>
            <a:ext cx="107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Notes:</a:t>
            </a:r>
            <a:endParaRPr lang="de-DE" dirty="0"/>
          </a:p>
        </p:txBody>
      </p:sp>
      <p:pic>
        <p:nvPicPr>
          <p:cNvPr id="18" name="Picture 2" descr="Close Up Of Red Traffic Light on Shutte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9" r="16229"/>
          <a:stretch/>
        </p:blipFill>
        <p:spPr bwMode="auto">
          <a:xfrm>
            <a:off x="4721770" y="535402"/>
            <a:ext cx="2675597" cy="2217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2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143</Words>
  <Application>Microsoft Office PowerPoint</Application>
  <PresentationFormat>Benutzerdefiniert</PresentationFormat>
  <Paragraphs>22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daniel.klinkhammer@live.com</dc:creator>
  <cp:lastModifiedBy>Thomas Griesshaber</cp:lastModifiedBy>
  <cp:revision>29</cp:revision>
  <cp:lastPrinted>2014-06-18T08:13:22Z</cp:lastPrinted>
  <dcterms:created xsi:type="dcterms:W3CDTF">2014-04-01T13:17:36Z</dcterms:created>
  <dcterms:modified xsi:type="dcterms:W3CDTF">2014-07-02T18:29:49Z</dcterms:modified>
</cp:coreProperties>
</file>