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2293D-AC4C-4330-AC99-2CAB7E6C9D2A}" type="datetimeFigureOut">
              <a:rPr lang="de-DE" smtClean="0"/>
              <a:t>22.06.2014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F02E8-5D40-4C00-BB11-B7850A974379}" type="slidenum">
              <a:rPr lang="de-DE" smtClean="0"/>
              <a:t>‹Nr.›</a:t>
            </a:fld>
            <a:endParaRPr lang="de-DE"/>
          </a:p>
        </p:txBody>
      </p:sp>
    </p:spTree>
    <p:extLst>
      <p:ext uri="{BB962C8B-B14F-4D97-AF65-F5344CB8AC3E}">
        <p14:creationId xmlns:p14="http://schemas.microsoft.com/office/powerpoint/2010/main" val="1275358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91F02E8-5D40-4C00-BB11-B7850A974379}" type="slidenum">
              <a:rPr lang="de-DE" smtClean="0"/>
              <a:t>8</a:t>
            </a:fld>
            <a:endParaRPr lang="de-DE"/>
          </a:p>
        </p:txBody>
      </p:sp>
    </p:spTree>
    <p:extLst>
      <p:ext uri="{BB962C8B-B14F-4D97-AF65-F5344CB8AC3E}">
        <p14:creationId xmlns:p14="http://schemas.microsoft.com/office/powerpoint/2010/main" val="425344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53DE0AA-9E59-4951-9E38-1CBA49576BA3}" type="datetimeFigureOut">
              <a:rPr lang="de-DE" smtClean="0"/>
              <a:t>22.06.2014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2136041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53DE0AA-9E59-4951-9E38-1CBA49576BA3}" type="datetimeFigureOut">
              <a:rPr lang="de-DE" smtClean="0"/>
              <a:t>22.06.2014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187272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53DE0AA-9E59-4951-9E38-1CBA49576BA3}" type="datetimeFigureOut">
              <a:rPr lang="de-DE" smtClean="0"/>
              <a:t>22.06.2014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254793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53DE0AA-9E59-4951-9E38-1CBA49576BA3}" type="datetimeFigureOut">
              <a:rPr lang="de-DE" smtClean="0"/>
              <a:t>22.06.2014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114189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53DE0AA-9E59-4951-9E38-1CBA49576BA3}" type="datetimeFigureOut">
              <a:rPr lang="de-DE" smtClean="0"/>
              <a:t>22.06.2014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1110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53DE0AA-9E59-4951-9E38-1CBA49576BA3}" type="datetimeFigureOut">
              <a:rPr lang="de-DE" smtClean="0"/>
              <a:t>22.06.2014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135396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53DE0AA-9E59-4951-9E38-1CBA49576BA3}" type="datetimeFigureOut">
              <a:rPr lang="de-DE" smtClean="0"/>
              <a:t>22.06.2014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257079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53DE0AA-9E59-4951-9E38-1CBA49576BA3}" type="datetimeFigureOut">
              <a:rPr lang="de-DE" smtClean="0"/>
              <a:t>22.06.2014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266905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53DE0AA-9E59-4951-9E38-1CBA49576BA3}" type="datetimeFigureOut">
              <a:rPr lang="de-DE" smtClean="0"/>
              <a:t>22.06.2014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2358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53DE0AA-9E59-4951-9E38-1CBA49576BA3}" type="datetimeFigureOut">
              <a:rPr lang="de-DE" smtClean="0"/>
              <a:t>22.06.2014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178940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53DE0AA-9E59-4951-9E38-1CBA49576BA3}" type="datetimeFigureOut">
              <a:rPr lang="de-DE" smtClean="0"/>
              <a:t>22.06.2014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732AD83-104B-4726-8F4F-0137417EE90C}" type="slidenum">
              <a:rPr lang="de-DE" smtClean="0"/>
              <a:t>‹Nr.›</a:t>
            </a:fld>
            <a:endParaRPr lang="de-DE"/>
          </a:p>
        </p:txBody>
      </p:sp>
    </p:spTree>
    <p:extLst>
      <p:ext uri="{BB962C8B-B14F-4D97-AF65-F5344CB8AC3E}">
        <p14:creationId xmlns:p14="http://schemas.microsoft.com/office/powerpoint/2010/main" val="263737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DE0AA-9E59-4951-9E38-1CBA49576BA3}" type="datetimeFigureOut">
              <a:rPr lang="de-DE" smtClean="0"/>
              <a:t>22.06.2014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2AD83-104B-4726-8F4F-0137417EE90C}" type="slidenum">
              <a:rPr lang="de-DE" smtClean="0"/>
              <a:t>‹Nr.›</a:t>
            </a:fld>
            <a:endParaRPr lang="de-DE"/>
          </a:p>
        </p:txBody>
      </p:sp>
    </p:spTree>
    <p:extLst>
      <p:ext uri="{BB962C8B-B14F-4D97-AF65-F5344CB8AC3E}">
        <p14:creationId xmlns:p14="http://schemas.microsoft.com/office/powerpoint/2010/main" val="325682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vvvv_45beta32.1_x64/vvvv_45beta32.1_x64/lib/nodes/plugins/SwipeGesture%20(Devices%20Leap)%20help.v4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5_6_GestureControl_latest/Skeleton.v4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b="1" dirty="0" smtClean="0"/>
              <a:t>Gesture Tracking</a:t>
            </a:r>
            <a:endParaRPr lang="en-US" b="1" dirty="0"/>
          </a:p>
        </p:txBody>
      </p:sp>
      <p:sp>
        <p:nvSpPr>
          <p:cNvPr id="3" name="Untertitel 2"/>
          <p:cNvSpPr>
            <a:spLocks noGrp="1"/>
          </p:cNvSpPr>
          <p:nvPr>
            <p:ph type="subTitle" idx="1"/>
          </p:nvPr>
        </p:nvSpPr>
        <p:spPr/>
        <p:txBody>
          <a:bodyPr/>
          <a:lstStyle/>
          <a:p>
            <a:r>
              <a:rPr lang="en-US" sz="3000" dirty="0" smtClean="0"/>
              <a:t>Leap Motion and Kinect</a:t>
            </a:r>
          </a:p>
          <a:p>
            <a:r>
              <a:rPr lang="en-US" sz="2000" dirty="0" smtClean="0"/>
              <a:t>By</a:t>
            </a:r>
          </a:p>
          <a:p>
            <a:r>
              <a:rPr lang="en-US" sz="2000" dirty="0" smtClean="0"/>
              <a:t>Michael Simmet and </a:t>
            </a:r>
            <a:r>
              <a:rPr lang="de-DE" sz="2000" dirty="0" err="1" smtClean="0"/>
              <a:t>Qaiser</a:t>
            </a:r>
            <a:r>
              <a:rPr lang="de-DE" sz="2000" dirty="0" smtClean="0"/>
              <a:t> </a:t>
            </a:r>
            <a:r>
              <a:rPr lang="en-US" sz="2000" dirty="0" smtClean="0"/>
              <a:t>Jamal</a:t>
            </a:r>
          </a:p>
          <a:p>
            <a:endParaRPr lang="en-US" dirty="0"/>
          </a:p>
        </p:txBody>
      </p:sp>
    </p:spTree>
    <p:extLst>
      <p:ext uri="{BB962C8B-B14F-4D97-AF65-F5344CB8AC3E}">
        <p14:creationId xmlns:p14="http://schemas.microsoft.com/office/powerpoint/2010/main" val="144884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u="sng" dirty="0" smtClean="0"/>
              <a:t>Leap Motion</a:t>
            </a:r>
            <a:endParaRPr lang="en-US" b="1" u="sng" dirty="0"/>
          </a:p>
        </p:txBody>
      </p:sp>
      <p:sp>
        <p:nvSpPr>
          <p:cNvPr id="3" name="Inhaltsplatzhalter 2"/>
          <p:cNvSpPr>
            <a:spLocks noGrp="1"/>
          </p:cNvSpPr>
          <p:nvPr>
            <p:ph idx="1"/>
          </p:nvPr>
        </p:nvSpPr>
        <p:spPr>
          <a:xfrm>
            <a:off x="838200" y="1690688"/>
            <a:ext cx="10515600" cy="4351338"/>
          </a:xfrm>
        </p:spPr>
        <p:txBody>
          <a:bodyPr/>
          <a:lstStyle/>
          <a:p>
            <a:r>
              <a:rPr lang="en-US" dirty="0" smtClean="0"/>
              <a:t>two monochromatic IR cameras</a:t>
            </a:r>
          </a:p>
          <a:p>
            <a:r>
              <a:rPr lang="en-US" dirty="0" smtClean="0"/>
              <a:t>three infrared LEDs</a:t>
            </a:r>
            <a:endParaRPr lang="de-DE" dirty="0" smtClean="0"/>
          </a:p>
          <a:p>
            <a:endParaRPr lang="de-DE" dirty="0"/>
          </a:p>
        </p:txBody>
      </p:sp>
      <p:pic>
        <p:nvPicPr>
          <p:cNvPr id="2050" name="Picture 2" descr="http://ruzman.de/res/post/3/leap_tracking_box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3263378"/>
            <a:ext cx="7429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8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Leap motion in VVVV</a:t>
            </a:r>
            <a:endParaRPr lang="en-US" dirty="0"/>
          </a:p>
        </p:txBody>
      </p:sp>
      <p:sp>
        <p:nvSpPr>
          <p:cNvPr id="3" name="Inhaltsplatzhalter 2"/>
          <p:cNvSpPr>
            <a:spLocks noGrp="1"/>
          </p:cNvSpPr>
          <p:nvPr>
            <p:ph idx="1"/>
          </p:nvPr>
        </p:nvSpPr>
        <p:spPr>
          <a:xfrm>
            <a:off x="777240" y="1346654"/>
            <a:ext cx="10515600" cy="4351338"/>
          </a:xfrm>
        </p:spPr>
        <p:txBody>
          <a:bodyPr/>
          <a:lstStyle/>
          <a:p>
            <a:r>
              <a:rPr lang="en-US" dirty="0" smtClean="0"/>
              <a:t>Leap Node: </a:t>
            </a:r>
            <a:endParaRPr lang="en-US" dirty="0"/>
          </a:p>
        </p:txBody>
      </p:sp>
      <p:pic>
        <p:nvPicPr>
          <p:cNvPr id="4" name="Grafik 3"/>
          <p:cNvPicPr>
            <a:picLocks noChangeAspect="1"/>
          </p:cNvPicPr>
          <p:nvPr/>
        </p:nvPicPr>
        <p:blipFill rotWithShape="1">
          <a:blip r:embed="rId2"/>
          <a:srcRect l="1616" t="16256" r="85931" b="82187"/>
          <a:stretch/>
        </p:blipFill>
        <p:spPr>
          <a:xfrm>
            <a:off x="2885243" y="1464816"/>
            <a:ext cx="8327254" cy="292963"/>
          </a:xfrm>
          <a:prstGeom prst="rect">
            <a:avLst/>
          </a:prstGeom>
        </p:spPr>
      </p:pic>
      <p:pic>
        <p:nvPicPr>
          <p:cNvPr id="5" name="Grafik 4"/>
          <p:cNvPicPr>
            <a:picLocks noChangeAspect="1"/>
          </p:cNvPicPr>
          <p:nvPr/>
        </p:nvPicPr>
        <p:blipFill rotWithShape="1">
          <a:blip r:embed="rId3"/>
          <a:srcRect l="24644" t="23657" r="66618" b="30541"/>
          <a:stretch/>
        </p:blipFill>
        <p:spPr>
          <a:xfrm>
            <a:off x="4498019" y="1967845"/>
            <a:ext cx="3195961" cy="4711676"/>
          </a:xfrm>
          <a:prstGeom prst="rect">
            <a:avLst/>
          </a:prstGeom>
        </p:spPr>
      </p:pic>
    </p:spTree>
    <p:extLst>
      <p:ext uri="{BB962C8B-B14F-4D97-AF65-F5344CB8AC3E}">
        <p14:creationId xmlns:p14="http://schemas.microsoft.com/office/powerpoint/2010/main" val="365632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dirty="0" err="1" smtClean="0"/>
              <a:t>SwipeGesture</a:t>
            </a:r>
            <a:r>
              <a:rPr lang="en-US" dirty="0" smtClean="0"/>
              <a:t> Node:</a:t>
            </a:r>
          </a:p>
        </p:txBody>
      </p:sp>
      <p:pic>
        <p:nvPicPr>
          <p:cNvPr id="4" name="Grafik 3"/>
          <p:cNvPicPr>
            <a:picLocks noChangeAspect="1"/>
          </p:cNvPicPr>
          <p:nvPr/>
        </p:nvPicPr>
        <p:blipFill rotWithShape="1">
          <a:blip r:embed="rId2"/>
          <a:srcRect l="27642" t="40567" r="64996" b="57771"/>
          <a:stretch/>
        </p:blipFill>
        <p:spPr>
          <a:xfrm>
            <a:off x="4444921" y="1825624"/>
            <a:ext cx="6545295" cy="415433"/>
          </a:xfrm>
          <a:prstGeom prst="rect">
            <a:avLst/>
          </a:prstGeom>
        </p:spPr>
      </p:pic>
      <p:pic>
        <p:nvPicPr>
          <p:cNvPr id="5" name="Grafik 4"/>
          <p:cNvPicPr>
            <a:picLocks noChangeAspect="1"/>
          </p:cNvPicPr>
          <p:nvPr/>
        </p:nvPicPr>
        <p:blipFill rotWithShape="1">
          <a:blip r:embed="rId3"/>
          <a:srcRect l="24693" t="23571" r="66739" b="61154"/>
          <a:stretch/>
        </p:blipFill>
        <p:spPr>
          <a:xfrm>
            <a:off x="3020599" y="2459237"/>
            <a:ext cx="6150801" cy="3084114"/>
          </a:xfrm>
          <a:prstGeom prst="rect">
            <a:avLst/>
          </a:prstGeom>
        </p:spPr>
      </p:pic>
    </p:spTree>
    <p:extLst>
      <p:ext uri="{BB962C8B-B14F-4D97-AF65-F5344CB8AC3E}">
        <p14:creationId xmlns:p14="http://schemas.microsoft.com/office/powerpoint/2010/main" val="304184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dirty="0" smtClean="0"/>
              <a:t>Together</a:t>
            </a:r>
            <a:r>
              <a:rPr lang="de-DE" dirty="0" smtClean="0"/>
              <a:t>: </a:t>
            </a:r>
            <a:endParaRPr lang="de-DE" dirty="0"/>
          </a:p>
        </p:txBody>
      </p:sp>
      <p:pic>
        <p:nvPicPr>
          <p:cNvPr id="4" name="Grafik 3"/>
          <p:cNvPicPr>
            <a:picLocks noChangeAspect="1"/>
          </p:cNvPicPr>
          <p:nvPr/>
        </p:nvPicPr>
        <p:blipFill rotWithShape="1">
          <a:blip r:embed="rId2"/>
          <a:srcRect t="9072" r="79652" b="69611"/>
          <a:stretch/>
        </p:blipFill>
        <p:spPr>
          <a:xfrm>
            <a:off x="1316094" y="2592979"/>
            <a:ext cx="9559811" cy="2816630"/>
          </a:xfrm>
          <a:prstGeom prst="rect">
            <a:avLst/>
          </a:prstGeom>
        </p:spPr>
      </p:pic>
    </p:spTree>
    <p:extLst>
      <p:ext uri="{BB962C8B-B14F-4D97-AF65-F5344CB8AC3E}">
        <p14:creationId xmlns:p14="http://schemas.microsoft.com/office/powerpoint/2010/main" val="42423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Leap </a:t>
            </a:r>
            <a:r>
              <a:rPr lang="en-US" smtClean="0"/>
              <a:t>Motion demo </a:t>
            </a:r>
            <a:r>
              <a:rPr lang="en-US" dirty="0" smtClean="0"/>
              <a:t>patch</a:t>
            </a:r>
            <a:endParaRPr lang="en-US" dirty="0"/>
          </a:p>
        </p:txBody>
      </p:sp>
      <p:sp>
        <p:nvSpPr>
          <p:cNvPr id="3" name="Inhaltsplatzhalter 2"/>
          <p:cNvSpPr>
            <a:spLocks noGrp="1"/>
          </p:cNvSpPr>
          <p:nvPr>
            <p:ph idx="1"/>
          </p:nvPr>
        </p:nvSpPr>
        <p:spPr/>
        <p:txBody>
          <a:bodyPr/>
          <a:lstStyle/>
          <a:p>
            <a:r>
              <a:rPr lang="en-US" dirty="0" smtClean="0">
                <a:hlinkClick r:id="rId2" action="ppaction://hlinkfile"/>
              </a:rPr>
              <a:t>Demo patch leap motion</a:t>
            </a:r>
            <a:endParaRPr lang="de-DE" dirty="0"/>
          </a:p>
        </p:txBody>
      </p:sp>
    </p:spTree>
    <p:extLst>
      <p:ext uri="{BB962C8B-B14F-4D97-AF65-F5344CB8AC3E}">
        <p14:creationId xmlns:p14="http://schemas.microsoft.com/office/powerpoint/2010/main" val="987229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Kinect vs. Leap Motion</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Kinect:	+ Tracking of the whole body</a:t>
            </a:r>
          </a:p>
          <a:p>
            <a:pPr marL="1828800" lvl="4" indent="0">
              <a:buNone/>
            </a:pPr>
            <a:r>
              <a:rPr lang="en-US" sz="2800" dirty="0" smtClean="0"/>
              <a:t>+ The complete body as interface</a:t>
            </a:r>
          </a:p>
          <a:p>
            <a:pPr lvl="4">
              <a:buFontTx/>
              <a:buChar char="-"/>
            </a:pPr>
            <a:r>
              <a:rPr lang="en-US" sz="2800" dirty="0" smtClean="0"/>
              <a:t>Not very exact measuring of single parts of the body</a:t>
            </a:r>
          </a:p>
          <a:p>
            <a:pPr lvl="4">
              <a:buFontTx/>
              <a:buChar char="-"/>
            </a:pPr>
            <a:r>
              <a:rPr lang="en-US" sz="2800" dirty="0" smtClean="0"/>
              <a:t>Price more than two times higher than Leap Motion , ca. 200€</a:t>
            </a:r>
          </a:p>
          <a:p>
            <a:r>
              <a:rPr lang="en-US" dirty="0" smtClean="0"/>
              <a:t>Leap M.:	+ Very exact Tracking of the Hand</a:t>
            </a:r>
          </a:p>
          <a:p>
            <a:pPr marL="1828800" lvl="4" indent="0">
              <a:buNone/>
            </a:pPr>
            <a:r>
              <a:rPr lang="en-US" sz="2800" dirty="0" smtClean="0"/>
              <a:t>+ Very easy to use and low price, ca. 90€</a:t>
            </a:r>
          </a:p>
          <a:p>
            <a:pPr marL="1828800" lvl="4" indent="0">
              <a:buNone/>
            </a:pPr>
            <a:r>
              <a:rPr lang="en-US" sz="2800" dirty="0" smtClean="0"/>
              <a:t>+ A certain amount of applications are existing for free use(kind </a:t>
            </a:r>
            <a:br>
              <a:rPr lang="en-US" sz="2800" dirty="0" smtClean="0"/>
            </a:br>
            <a:r>
              <a:rPr lang="en-US" sz="2800" dirty="0" smtClean="0"/>
              <a:t>   of like App store)</a:t>
            </a:r>
          </a:p>
          <a:p>
            <a:pPr lvl="4">
              <a:buFontTx/>
              <a:buChar char="-"/>
            </a:pPr>
            <a:r>
              <a:rPr lang="en-US" sz="2800" dirty="0" smtClean="0"/>
              <a:t>Not capable of measuring any other part of the body than the hand</a:t>
            </a:r>
          </a:p>
          <a:p>
            <a:pPr marL="1828800" lvl="4" indent="0">
              <a:buNone/>
            </a:pPr>
            <a:endParaRPr lang="en-US" sz="2800" dirty="0" smtClean="0"/>
          </a:p>
        </p:txBody>
      </p:sp>
    </p:spTree>
    <p:extLst>
      <p:ext uri="{BB962C8B-B14F-4D97-AF65-F5344CB8AC3E}">
        <p14:creationId xmlns:p14="http://schemas.microsoft.com/office/powerpoint/2010/main" val="357442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4" dur="500"/>
                                        <p:tgtEl>
                                          <p:spTgt spid="3">
                                            <p:txEl>
                                              <p:pRg st="5" end="5"/>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en-US" dirty="0" smtClean="0"/>
              <a:t>The Kinect is good if you want to use your whole body as an interface. So far it is the only system for private use that is capable of Tracking the whole body. </a:t>
            </a:r>
          </a:p>
          <a:p>
            <a:endParaRPr lang="en-US" dirty="0"/>
          </a:p>
          <a:p>
            <a:r>
              <a:rPr lang="en-US" dirty="0" smtClean="0"/>
              <a:t>The Leap Motion is very good for controlling for example the computer or the browser with </a:t>
            </a:r>
            <a:r>
              <a:rPr lang="en-US" dirty="0"/>
              <a:t>h</a:t>
            </a:r>
            <a:r>
              <a:rPr lang="en-US" dirty="0" smtClean="0"/>
              <a:t>and gestures, because it has a quite exact recognition of the Hand. It also already has a good offer of different applications and games through the app store airspace.</a:t>
            </a:r>
            <a:endParaRPr lang="en-US" dirty="0"/>
          </a:p>
        </p:txBody>
      </p:sp>
    </p:spTree>
    <p:extLst>
      <p:ext uri="{BB962C8B-B14F-4D97-AF65-F5344CB8AC3E}">
        <p14:creationId xmlns:p14="http://schemas.microsoft.com/office/powerpoint/2010/main" val="263653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en-US" sz="8000" dirty="0" smtClean="0"/>
              <a:t>Questions??</a:t>
            </a:r>
            <a:endParaRPr lang="en-US" sz="8000" dirty="0"/>
          </a:p>
        </p:txBody>
      </p:sp>
      <p:sp>
        <p:nvSpPr>
          <p:cNvPr id="3" name="Untertitel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77555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Sources</a:t>
            </a:r>
            <a:endParaRPr lang="en-US" dirty="0"/>
          </a:p>
        </p:txBody>
      </p:sp>
      <p:sp>
        <p:nvSpPr>
          <p:cNvPr id="3" name="Inhaltsplatzhalter 2"/>
          <p:cNvSpPr>
            <a:spLocks noGrp="1"/>
          </p:cNvSpPr>
          <p:nvPr>
            <p:ph idx="1"/>
          </p:nvPr>
        </p:nvSpPr>
        <p:spPr/>
        <p:txBody>
          <a:bodyPr/>
          <a:lstStyle/>
          <a:p>
            <a:r>
              <a:rPr lang="en-US" dirty="0" smtClean="0"/>
              <a:t>Prototyping interfaces: </a:t>
            </a:r>
            <a:r>
              <a:rPr lang="en-US" dirty="0" err="1" smtClean="0"/>
              <a:t>Interaktives</a:t>
            </a:r>
            <a:r>
              <a:rPr lang="en-US" dirty="0" smtClean="0"/>
              <a:t> </a:t>
            </a:r>
            <a:r>
              <a:rPr lang="en-US" dirty="0" err="1" smtClean="0"/>
              <a:t>skizzieren</a:t>
            </a:r>
            <a:r>
              <a:rPr lang="en-US" dirty="0" smtClean="0"/>
              <a:t> </a:t>
            </a:r>
            <a:r>
              <a:rPr lang="en-US" dirty="0" err="1" smtClean="0"/>
              <a:t>mit</a:t>
            </a:r>
            <a:r>
              <a:rPr lang="en-US" dirty="0" smtClean="0"/>
              <a:t> </a:t>
            </a:r>
            <a:r>
              <a:rPr lang="en-US" dirty="0" err="1" smtClean="0"/>
              <a:t>vvvv</a:t>
            </a:r>
            <a:r>
              <a:rPr lang="en-US" dirty="0" smtClean="0"/>
              <a:t>: Hermann Schmidt Mainz </a:t>
            </a:r>
            <a:r>
              <a:rPr lang="en-US" dirty="0" err="1" smtClean="0"/>
              <a:t>Verlag</a:t>
            </a:r>
            <a:r>
              <a:rPr lang="en-US" dirty="0" smtClean="0"/>
              <a:t> 2013</a:t>
            </a:r>
            <a:endParaRPr lang="de-DE" dirty="0" smtClean="0"/>
          </a:p>
          <a:p>
            <a:r>
              <a:rPr lang="de-DE" dirty="0" smtClean="0"/>
              <a:t>http://www.techopedia.com/definition/618/gesture-recognition</a:t>
            </a:r>
          </a:p>
          <a:p>
            <a:r>
              <a:rPr lang="de-DE" dirty="0" smtClean="0"/>
              <a:t>http://en.wikipedia.org/wiki/Gesture_recognition</a:t>
            </a:r>
          </a:p>
          <a:p>
            <a:r>
              <a:rPr lang="de-DE" dirty="0" smtClean="0"/>
              <a:t>http</a:t>
            </a:r>
            <a:r>
              <a:rPr lang="de-DE" dirty="0"/>
              <a:t>://</a:t>
            </a:r>
            <a:r>
              <a:rPr lang="de-DE" dirty="0" smtClean="0"/>
              <a:t>www.gamingxp.com/newsview-25561-e3_2010_25_millionen_xbox_live_user_kinect_live_demo.htm</a:t>
            </a:r>
          </a:p>
          <a:p>
            <a:r>
              <a:rPr lang="de-DE" dirty="0" smtClean="0"/>
              <a:t>http</a:t>
            </a:r>
            <a:r>
              <a:rPr lang="de-DE" dirty="0" smtClean="0"/>
              <a:t>://en.wikipedia.org/wiki/Leap_Motion</a:t>
            </a:r>
          </a:p>
          <a:p>
            <a:endParaRPr lang="de-DE" dirty="0"/>
          </a:p>
        </p:txBody>
      </p:sp>
    </p:spTree>
    <p:extLst>
      <p:ext uri="{BB962C8B-B14F-4D97-AF65-F5344CB8AC3E}">
        <p14:creationId xmlns:p14="http://schemas.microsoft.com/office/powerpoint/2010/main" val="198106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What is Gesture Tracking?</a:t>
            </a:r>
            <a:endParaRPr lang="en-US" dirty="0"/>
          </a:p>
        </p:txBody>
      </p:sp>
      <p:sp>
        <p:nvSpPr>
          <p:cNvPr id="3" name="Inhaltsplatzhalter 2"/>
          <p:cNvSpPr>
            <a:spLocks noGrp="1"/>
          </p:cNvSpPr>
          <p:nvPr>
            <p:ph idx="1"/>
          </p:nvPr>
        </p:nvSpPr>
        <p:spPr/>
        <p:txBody>
          <a:bodyPr/>
          <a:lstStyle/>
          <a:p>
            <a:r>
              <a:rPr lang="en-US" dirty="0" smtClean="0"/>
              <a:t>Gesture recognition helps computers to understand human body language. This helps to build a more potent link between humans and machines, rather than just the basic text user interfaces or graphical user interfaces (GUIs). These old-fashioned input methods still limit all inputs to mouse and keyboard. </a:t>
            </a:r>
          </a:p>
          <a:p>
            <a:endParaRPr lang="en-US" dirty="0" smtClean="0"/>
          </a:p>
          <a:p>
            <a:r>
              <a:rPr lang="en-US" dirty="0" smtClean="0"/>
              <a:t>The most common tracking technology is video tracking. That is what this presentation is about.</a:t>
            </a:r>
            <a:endParaRPr lang="de-DE" dirty="0"/>
          </a:p>
        </p:txBody>
      </p:sp>
    </p:spTree>
    <p:extLst>
      <p:ext uri="{BB962C8B-B14F-4D97-AF65-F5344CB8AC3E}">
        <p14:creationId xmlns:p14="http://schemas.microsoft.com/office/powerpoint/2010/main" val="254265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General requirements for a tracking system</a:t>
            </a:r>
            <a:endParaRPr lang="en-US" dirty="0"/>
          </a:p>
        </p:txBody>
      </p:sp>
      <p:sp>
        <p:nvSpPr>
          <p:cNvPr id="3" name="Inhaltsplatzhalter 2"/>
          <p:cNvSpPr>
            <a:spLocks noGrp="1"/>
          </p:cNvSpPr>
          <p:nvPr>
            <p:ph idx="1"/>
          </p:nvPr>
        </p:nvSpPr>
        <p:spPr/>
        <p:txBody>
          <a:bodyPr/>
          <a:lstStyle/>
          <a:p>
            <a:r>
              <a:rPr lang="en-US" dirty="0" smtClean="0"/>
              <a:t>Similar to the requirements of photography, consisting out of:</a:t>
            </a:r>
          </a:p>
          <a:p>
            <a:pPr lvl="1"/>
            <a:r>
              <a:rPr lang="en-US" dirty="0" smtClean="0"/>
              <a:t>Illumination</a:t>
            </a:r>
          </a:p>
          <a:p>
            <a:pPr lvl="1"/>
            <a:r>
              <a:rPr lang="en-US" dirty="0" smtClean="0"/>
              <a:t>Definition</a:t>
            </a:r>
          </a:p>
          <a:p>
            <a:pPr lvl="1"/>
            <a:r>
              <a:rPr lang="en-US" dirty="0" smtClean="0"/>
              <a:t>Distortion</a:t>
            </a:r>
          </a:p>
          <a:p>
            <a:pPr lvl="1"/>
            <a:r>
              <a:rPr lang="en-US" dirty="0" smtClean="0"/>
              <a:t>Resolution</a:t>
            </a:r>
          </a:p>
          <a:p>
            <a:pPr lvl="1"/>
            <a:r>
              <a:rPr lang="en-US" dirty="0" smtClean="0"/>
              <a:t>Frame rate</a:t>
            </a:r>
          </a:p>
          <a:p>
            <a:pPr lvl="1"/>
            <a:r>
              <a:rPr lang="en-US" dirty="0" smtClean="0"/>
              <a:t>Reflections</a:t>
            </a:r>
          </a:p>
          <a:p>
            <a:pPr lvl="1"/>
            <a:r>
              <a:rPr lang="en-US" dirty="0" smtClean="0"/>
              <a:t>Background</a:t>
            </a:r>
          </a:p>
        </p:txBody>
      </p:sp>
    </p:spTree>
    <p:extLst>
      <p:ext uri="{BB962C8B-B14F-4D97-AF65-F5344CB8AC3E}">
        <p14:creationId xmlns:p14="http://schemas.microsoft.com/office/powerpoint/2010/main" val="8462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b="1" u="sng" dirty="0" smtClean="0"/>
              <a:t>Kinect</a:t>
            </a:r>
            <a:endParaRPr lang="de-DE" b="1" u="sng" dirty="0"/>
          </a:p>
        </p:txBody>
      </p:sp>
      <p:sp>
        <p:nvSpPr>
          <p:cNvPr id="3" name="Inhaltsplatzhalter 2"/>
          <p:cNvSpPr>
            <a:spLocks noGrp="1"/>
          </p:cNvSpPr>
          <p:nvPr>
            <p:ph idx="1"/>
          </p:nvPr>
        </p:nvSpPr>
        <p:spPr/>
        <p:txBody>
          <a:bodyPr/>
          <a:lstStyle/>
          <a:p>
            <a:r>
              <a:rPr lang="en-US" dirty="0" smtClean="0"/>
              <a:t>Infrared sensors</a:t>
            </a:r>
          </a:p>
          <a:p>
            <a:r>
              <a:rPr lang="en-US" dirty="0" smtClean="0"/>
              <a:t>RGB camera</a:t>
            </a:r>
          </a:p>
          <a:p>
            <a:r>
              <a:rPr lang="en-US" dirty="0" smtClean="0"/>
              <a:t>Microphone</a:t>
            </a:r>
          </a:p>
          <a:p>
            <a:r>
              <a:rPr lang="en-US" dirty="0" smtClean="0"/>
              <a:t>Motor</a:t>
            </a:r>
          </a:p>
          <a:p>
            <a:endParaRPr lang="de-DE" dirty="0"/>
          </a:p>
        </p:txBody>
      </p:sp>
      <p:pic>
        <p:nvPicPr>
          <p:cNvPr id="1030" name="Picture 6" descr="http://www.gamingxp.com/pictures/uploads/06_2010/.resized_550x309_X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448" y="1825625"/>
            <a:ext cx="523875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63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randombar(horizontal)">
                                      <p:cBhvr>
                                        <p:cTn id="1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Kinect in VVVV</a:t>
            </a:r>
            <a:endParaRPr lang="de-DE" dirty="0"/>
          </a:p>
        </p:txBody>
      </p:sp>
      <p:pic>
        <p:nvPicPr>
          <p:cNvPr id="4" name="Inhaltsplatzhalter 3"/>
          <p:cNvPicPr>
            <a:picLocks noGrp="1" noChangeAspect="1"/>
          </p:cNvPicPr>
          <p:nvPr>
            <p:ph idx="1"/>
          </p:nvPr>
        </p:nvPicPr>
        <p:blipFill rotWithShape="1">
          <a:blip r:embed="rId2"/>
          <a:srcRect l="23524" t="39413" r="71313" b="58887"/>
          <a:stretch/>
        </p:blipFill>
        <p:spPr>
          <a:xfrm>
            <a:off x="3508158" y="1825625"/>
            <a:ext cx="5175683" cy="479394"/>
          </a:xfrm>
          <a:prstGeom prst="rect">
            <a:avLst/>
          </a:prstGeom>
        </p:spPr>
      </p:pic>
      <p:sp>
        <p:nvSpPr>
          <p:cNvPr id="5" name="Inhaltsplatzhalt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smtClean="0"/>
              <a:t>Kinect </a:t>
            </a:r>
            <a:r>
              <a:rPr lang="de-DE" dirty="0" err="1" smtClean="0"/>
              <a:t>Node</a:t>
            </a:r>
            <a:r>
              <a:rPr lang="de-DE" dirty="0" smtClean="0"/>
              <a:t>:</a:t>
            </a:r>
            <a:endParaRPr lang="de-DE" dirty="0"/>
          </a:p>
        </p:txBody>
      </p:sp>
      <p:pic>
        <p:nvPicPr>
          <p:cNvPr id="6" name="Grafik 5"/>
          <p:cNvPicPr>
            <a:picLocks noChangeAspect="1"/>
          </p:cNvPicPr>
          <p:nvPr/>
        </p:nvPicPr>
        <p:blipFill rotWithShape="1">
          <a:blip r:embed="rId3"/>
          <a:srcRect l="33748" t="45071" r="57514" b="26535"/>
          <a:stretch/>
        </p:blipFill>
        <p:spPr>
          <a:xfrm>
            <a:off x="3508158" y="2540917"/>
            <a:ext cx="4172802" cy="3813476"/>
          </a:xfrm>
          <a:prstGeom prst="rect">
            <a:avLst/>
          </a:prstGeom>
        </p:spPr>
      </p:pic>
    </p:spTree>
    <p:extLst>
      <p:ext uri="{BB962C8B-B14F-4D97-AF65-F5344CB8AC3E}">
        <p14:creationId xmlns:p14="http://schemas.microsoft.com/office/powerpoint/2010/main" val="123066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de-DE" dirty="0" smtClean="0"/>
              <a:t>Skeleton Note: </a:t>
            </a:r>
            <a:endParaRPr lang="de-DE" dirty="0"/>
          </a:p>
        </p:txBody>
      </p:sp>
      <p:pic>
        <p:nvPicPr>
          <p:cNvPr id="4" name="Grafik 3"/>
          <p:cNvPicPr>
            <a:picLocks noChangeAspect="1"/>
          </p:cNvPicPr>
          <p:nvPr/>
        </p:nvPicPr>
        <p:blipFill rotWithShape="1">
          <a:blip r:embed="rId2"/>
          <a:srcRect l="27218" t="50890" r="65393" b="47408"/>
          <a:stretch/>
        </p:blipFill>
        <p:spPr>
          <a:xfrm>
            <a:off x="3533314" y="1825625"/>
            <a:ext cx="5619565" cy="363984"/>
          </a:xfrm>
          <a:prstGeom prst="rect">
            <a:avLst/>
          </a:prstGeom>
        </p:spPr>
      </p:pic>
      <p:pic>
        <p:nvPicPr>
          <p:cNvPr id="5" name="Grafik 4"/>
          <p:cNvPicPr>
            <a:picLocks noChangeAspect="1"/>
          </p:cNvPicPr>
          <p:nvPr/>
        </p:nvPicPr>
        <p:blipFill rotWithShape="1">
          <a:blip r:embed="rId3"/>
          <a:srcRect l="37581" t="43817" r="53706" b="36679"/>
          <a:stretch/>
        </p:blipFill>
        <p:spPr>
          <a:xfrm>
            <a:off x="3533314" y="2587877"/>
            <a:ext cx="4490411" cy="2826834"/>
          </a:xfrm>
          <a:prstGeom prst="rect">
            <a:avLst/>
          </a:prstGeom>
        </p:spPr>
      </p:pic>
    </p:spTree>
    <p:extLst>
      <p:ext uri="{BB962C8B-B14F-4D97-AF65-F5344CB8AC3E}">
        <p14:creationId xmlns:p14="http://schemas.microsoft.com/office/powerpoint/2010/main" val="374894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lstStyle/>
          <a:p>
            <a:r>
              <a:rPr lang="en-US" dirty="0" smtClean="0"/>
              <a:t>Together</a:t>
            </a:r>
            <a:r>
              <a:rPr lang="de-DE" dirty="0" smtClean="0"/>
              <a:t>: </a:t>
            </a:r>
            <a:endParaRPr lang="de-DE" dirty="0"/>
          </a:p>
        </p:txBody>
      </p:sp>
      <p:pic>
        <p:nvPicPr>
          <p:cNvPr id="4" name="Grafik 3"/>
          <p:cNvPicPr>
            <a:picLocks noChangeAspect="1"/>
          </p:cNvPicPr>
          <p:nvPr/>
        </p:nvPicPr>
        <p:blipFill rotWithShape="1">
          <a:blip r:embed="rId2"/>
          <a:srcRect l="16781" t="26871" r="74675" b="51554"/>
          <a:stretch/>
        </p:blipFill>
        <p:spPr>
          <a:xfrm>
            <a:off x="2760828" y="1825625"/>
            <a:ext cx="6670343" cy="4737460"/>
          </a:xfrm>
          <a:prstGeom prst="rect">
            <a:avLst/>
          </a:prstGeom>
        </p:spPr>
      </p:pic>
    </p:spTree>
    <p:extLst>
      <p:ext uri="{BB962C8B-B14F-4D97-AF65-F5344CB8AC3E}">
        <p14:creationId xmlns:p14="http://schemas.microsoft.com/office/powerpoint/2010/main" val="74885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r>
              <a:rPr lang="en-US" dirty="0" smtClean="0"/>
              <a:t>Data of the single parts of the body:</a:t>
            </a:r>
          </a:p>
          <a:p>
            <a:endParaRPr lang="en-US" dirty="0"/>
          </a:p>
        </p:txBody>
      </p:sp>
      <p:pic>
        <p:nvPicPr>
          <p:cNvPr id="4" name="Grafik 3"/>
          <p:cNvPicPr>
            <a:picLocks noChangeAspect="1"/>
          </p:cNvPicPr>
          <p:nvPr/>
        </p:nvPicPr>
        <p:blipFill rotWithShape="1">
          <a:blip r:embed="rId3"/>
          <a:srcRect l="19207" t="45405" r="71133" b="21542"/>
          <a:stretch/>
        </p:blipFill>
        <p:spPr>
          <a:xfrm>
            <a:off x="3749632" y="2342124"/>
            <a:ext cx="4692736" cy="4515876"/>
          </a:xfrm>
          <a:prstGeom prst="rect">
            <a:avLst/>
          </a:prstGeom>
        </p:spPr>
      </p:pic>
    </p:spTree>
    <p:extLst>
      <p:ext uri="{BB962C8B-B14F-4D97-AF65-F5344CB8AC3E}">
        <p14:creationId xmlns:p14="http://schemas.microsoft.com/office/powerpoint/2010/main" val="348607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smtClean="0"/>
              <a:t>Kinect skeleton demo patch</a:t>
            </a:r>
            <a:endParaRPr lang="en-US" dirty="0"/>
          </a:p>
        </p:txBody>
      </p:sp>
      <p:sp>
        <p:nvSpPr>
          <p:cNvPr id="3" name="Inhaltsplatzhalter 2"/>
          <p:cNvSpPr>
            <a:spLocks noGrp="1"/>
          </p:cNvSpPr>
          <p:nvPr>
            <p:ph idx="1"/>
          </p:nvPr>
        </p:nvSpPr>
        <p:spPr>
          <a:xfrm>
            <a:off x="1009650" y="1844675"/>
            <a:ext cx="10515600" cy="4351338"/>
          </a:xfrm>
        </p:spPr>
        <p:txBody>
          <a:bodyPr/>
          <a:lstStyle/>
          <a:p>
            <a:pPr marL="0" indent="0">
              <a:buNone/>
            </a:pPr>
            <a:endParaRPr lang="de-DE" dirty="0" smtClean="0"/>
          </a:p>
          <a:p>
            <a:r>
              <a:rPr lang="en-US" dirty="0" smtClean="0">
                <a:hlinkClick r:id="rId2" action="ppaction://hlinkfile"/>
              </a:rPr>
              <a:t>Demo patch </a:t>
            </a:r>
            <a:r>
              <a:rPr lang="en-US" dirty="0" err="1" smtClean="0">
                <a:hlinkClick r:id="rId2" action="ppaction://hlinkfile"/>
              </a:rPr>
              <a:t>Kinect</a:t>
            </a:r>
            <a:endParaRPr lang="de-DE" dirty="0"/>
          </a:p>
        </p:txBody>
      </p:sp>
    </p:spTree>
    <p:extLst>
      <p:ext uri="{BB962C8B-B14F-4D97-AF65-F5344CB8AC3E}">
        <p14:creationId xmlns:p14="http://schemas.microsoft.com/office/powerpoint/2010/main" val="187984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Words>
  <Application>Microsoft Office PowerPoint</Application>
  <PresentationFormat>Breitbild</PresentationFormat>
  <Paragraphs>59</Paragraphs>
  <Slides>18</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Calibri Light</vt:lpstr>
      <vt:lpstr>Office Theme</vt:lpstr>
      <vt:lpstr>Gesture Tracking</vt:lpstr>
      <vt:lpstr>What is Gesture Tracking?</vt:lpstr>
      <vt:lpstr>General requirements for a tracking system</vt:lpstr>
      <vt:lpstr>Kinect</vt:lpstr>
      <vt:lpstr>Kinect in VVVV</vt:lpstr>
      <vt:lpstr>PowerPoint-Präsentation</vt:lpstr>
      <vt:lpstr>PowerPoint-Präsentation</vt:lpstr>
      <vt:lpstr>PowerPoint-Präsentation</vt:lpstr>
      <vt:lpstr>Kinect skeleton demo patch</vt:lpstr>
      <vt:lpstr>Leap Motion</vt:lpstr>
      <vt:lpstr>Leap motion in VVVV</vt:lpstr>
      <vt:lpstr>PowerPoint-Präsentation</vt:lpstr>
      <vt:lpstr>PowerPoint-Präsentation</vt:lpstr>
      <vt:lpstr>Leap Motion demo patch</vt:lpstr>
      <vt:lpstr>Kinect vs. Leap Motion</vt:lpstr>
      <vt:lpstr>PowerPoint-Präsentation</vt:lpstr>
      <vt:lpstr>Questions??</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Gesture Tracking</dc:title>
  <dc:creator>Michi</dc:creator>
  <cp:lastModifiedBy>Michi</cp:lastModifiedBy>
  <cp:revision>47</cp:revision>
  <dcterms:created xsi:type="dcterms:W3CDTF">2014-06-19T12:48:36Z</dcterms:created>
  <dcterms:modified xsi:type="dcterms:W3CDTF">2014-06-21T23:42:53Z</dcterms:modified>
</cp:coreProperties>
</file>